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comments/modernComment_10E_BADC7347.xml" ContentType="application/vnd.ms-powerpoint.comment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notesSlides/notesSlide4.xml" ContentType="application/vnd.openxmlformats-officedocument.presentationml.notesSlid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notesSlides/notesSlide5.xml" ContentType="application/vnd.openxmlformats-officedocument.presentationml.notesSlide+xml"/>
  <Override PartName="/ppt/charts/chart19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charts/chart20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5"/>
  </p:notesMasterIdLst>
  <p:sldIdLst>
    <p:sldId id="259" r:id="rId5"/>
    <p:sldId id="269" r:id="rId6"/>
    <p:sldId id="270" r:id="rId7"/>
    <p:sldId id="266" r:id="rId8"/>
    <p:sldId id="345" r:id="rId9"/>
    <p:sldId id="344" r:id="rId10"/>
    <p:sldId id="346" r:id="rId11"/>
    <p:sldId id="348" r:id="rId12"/>
    <p:sldId id="349" r:id="rId13"/>
    <p:sldId id="350" r:id="rId14"/>
    <p:sldId id="351" r:id="rId15"/>
    <p:sldId id="291" r:id="rId16"/>
    <p:sldId id="300" r:id="rId17"/>
    <p:sldId id="273" r:id="rId18"/>
    <p:sldId id="268" r:id="rId19"/>
    <p:sldId id="292" r:id="rId20"/>
    <p:sldId id="271" r:id="rId21"/>
    <p:sldId id="353" r:id="rId22"/>
    <p:sldId id="272" r:id="rId23"/>
    <p:sldId id="354" r:id="rId24"/>
    <p:sldId id="282" r:id="rId25"/>
    <p:sldId id="294" r:id="rId26"/>
    <p:sldId id="295" r:id="rId27"/>
    <p:sldId id="352" r:id="rId28"/>
    <p:sldId id="296" r:id="rId29"/>
    <p:sldId id="284" r:id="rId30"/>
    <p:sldId id="347" r:id="rId31"/>
    <p:sldId id="279" r:id="rId32"/>
    <p:sldId id="299" r:id="rId33"/>
    <p:sldId id="301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52" userDrawn="1">
          <p15:clr>
            <a:srgbClr val="A4A3A4"/>
          </p15:clr>
        </p15:guide>
        <p15:guide id="2" pos="52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CEC946D-D9CC-FFAD-920A-59F034C8ABE3}" name="Heather Hutchison" initials="HH" userId="S::hhutchison@hwmuw.org::620f5e8b-5161-4256-b517-001f5d127cab" providerId="AD"/>
  <p188:author id="{9E407690-0341-968E-671F-F98C45CEA2A4}" name="Brittany Hoover" initials="BH" userId="S::bhoover@hwmuw.org::7ea3eca9-11b3-4480-b766-ff04b4ca7499" providerId="AD"/>
  <p188:author id="{E53F2DBF-163C-B4F6-FEC7-C3968107EFB6}" name="Maribeth Groen" initials="MG" userId="S::mgroen@hwmuw.org::c6eabfa5-cfc1-4305-8e5f-78ec72d8310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48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68"/>
    <p:restoredTop sz="94694"/>
  </p:normalViewPr>
  <p:slideViewPr>
    <p:cSldViewPr snapToGrid="0">
      <p:cViewPr varScale="1">
        <p:scale>
          <a:sx n="78" d="100"/>
          <a:sy n="78" d="100"/>
        </p:scale>
        <p:origin x="192" y="1104"/>
      </p:cViewPr>
      <p:guideLst>
        <p:guide orient="horz" pos="1152"/>
        <p:guide pos="528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40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4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5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6.xlsx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7.xlsx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8.xlsx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9.xlsx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</c:spPr>
          <c:dPt>
            <c:idx val="0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75E-414C-B3E5-AB91D6195116}"/>
              </c:ext>
            </c:extLst>
          </c:dPt>
          <c:dPt>
            <c:idx val="1"/>
            <c:bubble3D val="0"/>
            <c:spPr>
              <a:solidFill>
                <a:schemeClr val="bg1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75E-414C-B3E5-AB91D6195116}"/>
              </c:ext>
            </c:extLst>
          </c:dPt>
          <c:dPt>
            <c:idx val="2"/>
            <c:bubble3D val="0"/>
            <c:spPr>
              <a:solidFill>
                <a:schemeClr val="bg1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E75E-414C-B3E5-AB91D6195116}"/>
              </c:ext>
            </c:extLst>
          </c:dPt>
          <c:dPt>
            <c:idx val="3"/>
            <c:bubble3D val="0"/>
            <c:spPr>
              <a:solidFill>
                <a:schemeClr val="bg1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E75E-414C-B3E5-AB91D6195116}"/>
              </c:ext>
            </c:extLst>
          </c:dPt>
          <c:cat>
            <c:strRef>
              <c:f>Sheet1!$A$2:$A$5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E75E-414C-B3E5-AB91D619511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</c:spPr>
          <c:dPt>
            <c:idx val="0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30F-0845-9392-0DC22A767D18}"/>
              </c:ext>
            </c:extLst>
          </c:dPt>
          <c:dPt>
            <c:idx val="1"/>
            <c:bubble3D val="0"/>
            <c:spPr>
              <a:solidFill>
                <a:schemeClr val="bg1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30F-0845-9392-0DC22A767D18}"/>
              </c:ext>
            </c:extLst>
          </c:dPt>
          <c:dLbls>
            <c:dLbl>
              <c:idx val="0"/>
              <c:layout>
                <c:manualLayout>
                  <c:x val="-3.4255817975757117E-3"/>
                  <c:y val="-0.29580866193051675"/>
                </c:manualLayout>
              </c:layout>
              <c:tx>
                <c:rich>
                  <a:bodyPr/>
                  <a:lstStyle/>
                  <a:p>
                    <a:fld id="{3B416D84-BDCF-F74D-8712-CE11F889ADC7}" type="PERCENTAGE">
                      <a:rPr lang="en-US">
                        <a:solidFill>
                          <a:schemeClr val="accent4"/>
                        </a:solidFill>
                      </a:rPr>
                      <a:pPr/>
                      <a:t>[PERCENTAGE]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45004083843054149"/>
                      <c:h val="0.30065940485944931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930F-0845-9392-0DC22A767D18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30F-0845-9392-0DC22A767D1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1"/>
                <c:pt idx="0">
                  <c:v>Black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0.6</c:v>
                </c:pt>
                <c:pt idx="1">
                  <c:v>0.4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30F-0845-9392-0DC22A767D18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67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11B-1347-A5D0-A1DFA19895E9}"/>
              </c:ext>
            </c:extLst>
          </c:dPt>
          <c:dPt>
            <c:idx val="1"/>
            <c:bubble3D val="0"/>
            <c:spPr>
              <a:solidFill>
                <a:schemeClr val="bg1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11B-1347-A5D0-A1DFA19895E9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11B-1347-A5D0-A1DFA19895E9}"/>
              </c:ext>
            </c:extLst>
          </c:dPt>
          <c:dLbls>
            <c:dLbl>
              <c:idx val="0"/>
              <c:layout>
                <c:manualLayout>
                  <c:x val="-0.16657744607081837"/>
                  <c:y val="-0.27384341738358497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400" b="0" i="0" u="none" strike="noStrike" kern="1200" baseline="0">
                        <a:solidFill>
                          <a:schemeClr val="accent4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D5E459E6-F8C5-374E-A12F-2822EADF878C}" type="PERCENTAGE">
                      <a:rPr lang="en-US" sz="2400">
                        <a:solidFill>
                          <a:schemeClr val="accent4"/>
                        </a:solidFill>
                      </a:rPr>
                      <a:pPr>
                        <a:defRPr sz="2400">
                          <a:solidFill>
                            <a:schemeClr val="accent4"/>
                          </a:solidFill>
                        </a:defRPr>
                      </a:pPr>
                      <a:t>[PERCENTAGE]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0" i="0" u="none" strike="noStrike" kern="120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2581375630416864"/>
                      <c:h val="0.30065940485944931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A11B-1347-A5D0-A1DFA19895E9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11B-1347-A5D0-A1DFA19895E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1"/>
                <c:pt idx="0">
                  <c:v>Hispanic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0.34</c:v>
                </c:pt>
                <c:pt idx="1">
                  <c:v>0.56000000000000005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A11B-1347-A5D0-A1DFA19895E9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8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accent4"/>
            </a:solidFill>
          </c:spPr>
          <c:dPt>
            <c:idx val="0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755-3D47-8E3F-CAD00589C830}"/>
              </c:ext>
            </c:extLst>
          </c:dPt>
          <c:dPt>
            <c:idx val="1"/>
            <c:bubble3D val="0"/>
            <c:spPr>
              <a:solidFill>
                <a:schemeClr val="bg1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755-3D47-8E3F-CAD00589C830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5755-3D47-8E3F-CAD00589C830}"/>
              </c:ext>
            </c:extLst>
          </c:dPt>
          <c:dLbls>
            <c:dLbl>
              <c:idx val="0"/>
              <c:layout>
                <c:manualLayout>
                  <c:x val="0.2541010721143992"/>
                  <c:y val="-0.18083999261180148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accent4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2AF98EC9-BC45-664F-9BD0-3178AAD29051}" type="PERCENTAGE">
                      <a:rPr lang="en-US" sz="2400">
                        <a:solidFill>
                          <a:schemeClr val="accent4"/>
                        </a:solidFill>
                      </a:rPr>
                      <a:pPr>
                        <a:defRPr>
                          <a:solidFill>
                            <a:schemeClr val="accent4"/>
                          </a:solidFill>
                        </a:defRPr>
                      </a:pPr>
                      <a:t>[PERCENTAGE]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4275381295776497"/>
                      <c:h val="0.3523279741771068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5755-3D47-8E3F-CAD00589C830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755-3D47-8E3F-CAD00589C83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1"/>
                <c:pt idx="0">
                  <c:v>Black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0.67</c:v>
                </c:pt>
                <c:pt idx="1">
                  <c:v>0.33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5755-3D47-8E3F-CAD00589C830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113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accent4"/>
            </a:solidFill>
          </c:spPr>
          <c:dPt>
            <c:idx val="0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636-F749-83E7-B5A416FDF5D8}"/>
              </c:ext>
            </c:extLst>
          </c:dPt>
          <c:dPt>
            <c:idx val="1"/>
            <c:bubble3D val="0"/>
            <c:spPr>
              <a:solidFill>
                <a:schemeClr val="bg1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636-F749-83E7-B5A416FDF5D8}"/>
              </c:ext>
            </c:extLst>
          </c:dPt>
          <c:dLbls>
            <c:dLbl>
              <c:idx val="0"/>
              <c:layout>
                <c:manualLayout>
                  <c:x val="0.2286905425130952"/>
                  <c:y val="-0.21700799113416175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0" i="0" u="none" strike="noStrike" kern="120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48392095173773403"/>
                      <c:h val="0.3006594048594493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F636-F749-83E7-B5A416FDF5D8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636-F749-83E7-B5A416FDF5D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accent3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1"/>
                <c:pt idx="0">
                  <c:v>Black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0.71</c:v>
                </c:pt>
                <c:pt idx="1">
                  <c:v>0.28999999999999998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636-F749-83E7-B5A416FDF5D8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93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</c:spPr>
          <c:dPt>
            <c:idx val="0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3F4-734E-A9B7-BCCDBB1CA117}"/>
              </c:ext>
            </c:extLst>
          </c:dPt>
          <c:dPt>
            <c:idx val="1"/>
            <c:bubble3D val="0"/>
            <c:spPr>
              <a:solidFill>
                <a:schemeClr val="bg1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3F4-734E-A9B7-BCCDBB1CA117}"/>
              </c:ext>
            </c:extLst>
          </c:dPt>
          <c:dLbls>
            <c:dLbl>
              <c:idx val="0"/>
              <c:layout>
                <c:manualLayout>
                  <c:x val="-0.21799963274312872"/>
                  <c:y val="-0.23380637874932769"/>
                </c:manualLayout>
              </c:layout>
              <c:tx>
                <c:rich>
                  <a:bodyPr/>
                  <a:lstStyle/>
                  <a:p>
                    <a:fld id="{3B416D84-BDCF-F74D-8712-CE11F889ADC7}" type="PERCENTAGE">
                      <a:rPr lang="en-US">
                        <a:solidFill>
                          <a:schemeClr val="accent4"/>
                        </a:solidFill>
                      </a:rPr>
                      <a:pPr/>
                      <a:t>[PERCENTAGE]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45004083843054149"/>
                      <c:h val="0.30065940485944931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E3F4-734E-A9B7-BCCDBB1CA117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3F4-734E-A9B7-BCCDBB1CA11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1"/>
                <c:pt idx="0">
                  <c:v>Black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0.39</c:v>
                </c:pt>
                <c:pt idx="1">
                  <c:v>0.61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3F4-734E-A9B7-BCCDBB1CA117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67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</c:spPr>
          <c:dPt>
            <c:idx val="0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78A-7344-BD2D-4C1BCB0112F3}"/>
              </c:ext>
            </c:extLst>
          </c:dPt>
          <c:dPt>
            <c:idx val="1"/>
            <c:bubble3D val="0"/>
            <c:spPr>
              <a:solidFill>
                <a:schemeClr val="bg1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78A-7344-BD2D-4C1BCB0112F3}"/>
              </c:ext>
            </c:extLst>
          </c:dPt>
          <c:dPt>
            <c:idx val="2"/>
            <c:bubble3D val="0"/>
            <c:spPr>
              <a:solidFill>
                <a:schemeClr val="bg1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78A-7344-BD2D-4C1BCB0112F3}"/>
              </c:ext>
            </c:extLst>
          </c:dPt>
          <c:dPt>
            <c:idx val="3"/>
            <c:bubble3D val="0"/>
            <c:spPr>
              <a:solidFill>
                <a:schemeClr val="bg1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078A-7344-BD2D-4C1BCB0112F3}"/>
              </c:ext>
            </c:extLst>
          </c:dPt>
          <c:cat>
            <c:strRef>
              <c:f>Sheet1!$A$2:$A$5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88</c:v>
                </c:pt>
                <c:pt idx="1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078A-7344-BD2D-4C1BCB0112F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</c:spPr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8E8-0740-8B74-8DB6372EBE78}"/>
              </c:ext>
            </c:extLst>
          </c:dPt>
          <c:dPt>
            <c:idx val="1"/>
            <c:bubble3D val="0"/>
            <c:spPr>
              <a:solidFill>
                <a:schemeClr val="bg1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8E8-0740-8B74-8DB6372EBE78}"/>
              </c:ext>
            </c:extLst>
          </c:dPt>
          <c:dPt>
            <c:idx val="2"/>
            <c:bubble3D val="0"/>
            <c:spPr>
              <a:solidFill>
                <a:schemeClr val="bg1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8E8-0740-8B74-8DB6372EBE78}"/>
              </c:ext>
            </c:extLst>
          </c:dPt>
          <c:dPt>
            <c:idx val="3"/>
            <c:bubble3D val="0"/>
            <c:spPr>
              <a:solidFill>
                <a:schemeClr val="bg1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88E8-0740-8B74-8DB6372EBE78}"/>
              </c:ext>
            </c:extLst>
          </c:dPt>
          <c:cat>
            <c:strRef>
              <c:f>Sheet1!$A$2:$A$5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95</c:v>
                </c:pt>
                <c:pt idx="1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88E8-0740-8B74-8DB6372EBE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</c:spPr>
          <c:dPt>
            <c:idx val="0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A37-B544-B605-0E44C658FCE8}"/>
              </c:ext>
            </c:extLst>
          </c:dPt>
          <c:dPt>
            <c:idx val="1"/>
            <c:bubble3D val="0"/>
            <c:spPr>
              <a:solidFill>
                <a:schemeClr val="bg1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A37-B544-B605-0E44C658FCE8}"/>
              </c:ext>
            </c:extLst>
          </c:dPt>
          <c:dPt>
            <c:idx val="2"/>
            <c:bubble3D val="0"/>
            <c:spPr>
              <a:solidFill>
                <a:schemeClr val="bg1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A37-B544-B605-0E44C658FCE8}"/>
              </c:ext>
            </c:extLst>
          </c:dPt>
          <c:dPt>
            <c:idx val="3"/>
            <c:bubble3D val="0"/>
            <c:spPr>
              <a:solidFill>
                <a:schemeClr val="bg1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3A37-B544-B605-0E44C658FCE8}"/>
              </c:ext>
            </c:extLst>
          </c:dPt>
          <c:cat>
            <c:strRef>
              <c:f>Sheet1!$A$2:$A$5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87</c:v>
                </c:pt>
                <c:pt idx="1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3A37-B544-B605-0E44C658FCE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</c:spPr>
          <c:dPt>
            <c:idx val="0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65A-1247-8E3C-D783F0C51210}"/>
              </c:ext>
            </c:extLst>
          </c:dPt>
          <c:dPt>
            <c:idx val="1"/>
            <c:bubble3D val="0"/>
            <c:spPr>
              <a:solidFill>
                <a:schemeClr val="bg1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65A-1247-8E3C-D783F0C51210}"/>
              </c:ext>
            </c:extLst>
          </c:dPt>
          <c:dPt>
            <c:idx val="2"/>
            <c:bubble3D val="0"/>
            <c:spPr>
              <a:solidFill>
                <a:schemeClr val="bg1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C65A-1247-8E3C-D783F0C51210}"/>
              </c:ext>
            </c:extLst>
          </c:dPt>
          <c:dPt>
            <c:idx val="3"/>
            <c:bubble3D val="0"/>
            <c:spPr>
              <a:solidFill>
                <a:schemeClr val="bg1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C65A-1247-8E3C-D783F0C51210}"/>
              </c:ext>
            </c:extLst>
          </c:dPt>
          <c:cat>
            <c:strRef>
              <c:f>Sheet1!$A$2:$A$5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87</c:v>
                </c:pt>
                <c:pt idx="1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C65A-1247-8E3C-D783F0C5121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</c:spPr>
          <c:dPt>
            <c:idx val="0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FD1-F941-9244-4E3FFC0CC4C0}"/>
              </c:ext>
            </c:extLst>
          </c:dPt>
          <c:dPt>
            <c:idx val="1"/>
            <c:bubble3D val="0"/>
            <c:spPr>
              <a:solidFill>
                <a:schemeClr val="bg1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FD1-F941-9244-4E3FFC0CC4C0}"/>
              </c:ext>
            </c:extLst>
          </c:dPt>
          <c:dPt>
            <c:idx val="2"/>
            <c:bubble3D val="0"/>
            <c:spPr>
              <a:solidFill>
                <a:schemeClr val="bg1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FD1-F941-9244-4E3FFC0CC4C0}"/>
              </c:ext>
            </c:extLst>
          </c:dPt>
          <c:dPt>
            <c:idx val="3"/>
            <c:bubble3D val="0"/>
            <c:spPr>
              <a:solidFill>
                <a:schemeClr val="bg1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8FD1-F941-9244-4E3FFC0CC4C0}"/>
              </c:ext>
            </c:extLst>
          </c:dPt>
          <c:cat>
            <c:strRef>
              <c:f>Sheet1!$A$2:$A$5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33</c:v>
                </c:pt>
                <c:pt idx="1">
                  <c:v>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8FD1-F941-9244-4E3FFC0CC4C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800" b="1">
                <a:solidFill>
                  <a:schemeClr val="tx1"/>
                </a:solidFill>
              </a:rPr>
              <a:t>KENT</a:t>
            </a:r>
            <a:r>
              <a:rPr lang="en-US" sz="1800" b="1" baseline="0">
                <a:solidFill>
                  <a:schemeClr val="tx1"/>
                </a:solidFill>
              </a:rPr>
              <a:t> COUNTY TOP 10 MET NEEDS</a:t>
            </a:r>
            <a:endParaRPr lang="en-US" sz="1800" b="1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22251868652288029"/>
          <c:y val="2.935258092738407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48869253017764436"/>
          <c:y val="0.11434684553319721"/>
          <c:w val="0.48698542896506425"/>
          <c:h val="0.8052264022552735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Call by Need</c:v>
                </c:pt>
              </c:strCache>
            </c:strRef>
          </c:tx>
          <c:spPr>
            <a:solidFill>
              <a:schemeClr val="accent1"/>
            </a:solidFill>
            <a:ln w="19050">
              <a:solidFill>
                <a:schemeClr val="lt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Sheet1!$A$2:$A$11</c:f>
              <c:strCache>
                <c:ptCount val="10"/>
                <c:pt idx="0">
                  <c:v>Rental Deposit Assistance</c:v>
                </c:pt>
                <c:pt idx="1">
                  <c:v>Low Income/Sbsdzd Prvt Rentl Housing</c:v>
                </c:pt>
                <c:pt idx="2">
                  <c:v>Food Pantries</c:v>
                </c:pt>
                <c:pt idx="3">
                  <c:v>Gas Services Payment Assistance</c:v>
                </c:pt>
                <c:pt idx="4">
                  <c:v>Home Rental Listings</c:v>
                </c:pt>
                <c:pt idx="5">
                  <c:v>Community Shelters</c:v>
                </c:pt>
                <c:pt idx="6">
                  <c:v>At Risk/Homless Housing Related</c:v>
                </c:pt>
                <c:pt idx="7">
                  <c:v>Rent Payment Assistance</c:v>
                </c:pt>
                <c:pt idx="8">
                  <c:v>Electric Service Payment Assistance</c:v>
                </c:pt>
                <c:pt idx="9">
                  <c:v>VITA Program Sites</c:v>
                </c:pt>
              </c:strCache>
            </c:str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3</c:v>
                </c:pt>
                <c:pt idx="1">
                  <c:v>5</c:v>
                </c:pt>
                <c:pt idx="2">
                  <c:v>6</c:v>
                </c:pt>
                <c:pt idx="3">
                  <c:v>6</c:v>
                </c:pt>
                <c:pt idx="4">
                  <c:v>8</c:v>
                </c:pt>
                <c:pt idx="5">
                  <c:v>10</c:v>
                </c:pt>
                <c:pt idx="6">
                  <c:v>11</c:v>
                </c:pt>
                <c:pt idx="7">
                  <c:v>15</c:v>
                </c:pt>
                <c:pt idx="8">
                  <c:v>16</c:v>
                </c:pt>
                <c:pt idx="9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F5A7-214D-B503-5486CC5A500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axId val="1035885167"/>
        <c:axId val="1035682831"/>
      </c:barChart>
      <c:valAx>
        <c:axId val="1035682831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35885167"/>
        <c:crosses val="autoZero"/>
        <c:crossBetween val="between"/>
      </c:valAx>
      <c:catAx>
        <c:axId val="1035885167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35682831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8F0-164D-AAC3-8240B5DEC3D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8F0-164D-AAC3-8240B5DEC3D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F8F0-164D-AAC3-8240B5DEC3D2}"/>
              </c:ext>
            </c:extLst>
          </c:dPt>
          <c:dLbls>
            <c:dLbl>
              <c:idx val="0"/>
              <c:layout>
                <c:manualLayout>
                  <c:x val="1.004036027702195E-2"/>
                  <c:y val="-3.7815542601683655E-3"/>
                </c:manualLayout>
              </c:layout>
              <c:tx>
                <c:rich>
                  <a:bodyPr/>
                  <a:lstStyle/>
                  <a:p>
                    <a:fld id="{D5E459E6-F8C5-374E-A12F-2822EADF878C}" type="PERCENTAGE">
                      <a:rPr lang="en-US"/>
                      <a:pPr/>
                      <a:t>[PERCENTAGE]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F8F0-164D-AAC3-8240B5DEC3D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Above ALICE Threshold</c:v>
                </c:pt>
                <c:pt idx="1">
                  <c:v>ALICE</c:v>
                </c:pt>
                <c:pt idx="2">
                  <c:v>Poverty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0.67</c:v>
                </c:pt>
                <c:pt idx="1">
                  <c:v>0.23</c:v>
                </c:pt>
                <c:pt idx="2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F8F0-164D-AAC3-8240B5DEC3D2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80"/>
        <c:holeSize val="75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</c:spPr>
          <c:dPt>
            <c:idx val="0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2A9-8C44-B3B1-0939335A0A96}"/>
              </c:ext>
            </c:extLst>
          </c:dPt>
          <c:dPt>
            <c:idx val="1"/>
            <c:bubble3D val="0"/>
            <c:spPr>
              <a:solidFill>
                <a:schemeClr val="bg1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2A9-8C44-B3B1-0939335A0A96}"/>
              </c:ext>
            </c:extLst>
          </c:dPt>
          <c:dLbls>
            <c:dLbl>
              <c:idx val="0"/>
              <c:layout>
                <c:manualLayout>
                  <c:x val="-9.0724896592291968E-3"/>
                  <c:y val="-0.29580866193051675"/>
                </c:manualLayout>
              </c:layout>
              <c:tx>
                <c:rich>
                  <a:bodyPr/>
                  <a:lstStyle/>
                  <a:p>
                    <a:fld id="{3B416D84-BDCF-F74D-8712-CE11F889ADC7}" type="PERCENTAGE">
                      <a:rPr lang="en-US"/>
                      <a:pPr/>
                      <a:t>[PERCENTAGE]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50650769394252915"/>
                      <c:h val="0.30065940485944931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72A9-8C44-B3B1-0939335A0A96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2A9-8C44-B3B1-0939335A0A9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1"/>
                <c:pt idx="0">
                  <c:v>Black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0.62</c:v>
                </c:pt>
                <c:pt idx="1">
                  <c:v>0.38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2A9-8C44-B3B1-0939335A0A96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67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97C-EA48-A862-9D2230034B5C}"/>
              </c:ext>
            </c:extLst>
          </c:dPt>
          <c:dPt>
            <c:idx val="1"/>
            <c:bubble3D val="0"/>
            <c:spPr>
              <a:solidFill>
                <a:schemeClr val="bg1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97C-EA48-A862-9D2230034B5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D97C-EA48-A862-9D2230034B5C}"/>
              </c:ext>
            </c:extLst>
          </c:dPt>
          <c:dLbls>
            <c:dLbl>
              <c:idx val="0"/>
              <c:layout>
                <c:manualLayout>
                  <c:x val="-0.11858039657517405"/>
                  <c:y val="-0.28934398817888229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400" b="0" i="0" u="none" strike="noStrike" kern="1200" baseline="0">
                        <a:solidFill>
                          <a:schemeClr val="accent4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D5E459E6-F8C5-374E-A12F-2822EADF878C}" type="PERCENTAGE">
                      <a:rPr lang="en-US" sz="2400">
                        <a:solidFill>
                          <a:schemeClr val="accent4"/>
                        </a:solidFill>
                      </a:rPr>
                      <a:pPr>
                        <a:defRPr sz="2400">
                          <a:solidFill>
                            <a:schemeClr val="accent4"/>
                          </a:solidFill>
                        </a:defRPr>
                      </a:pPr>
                      <a:t>[PERCENTAGE]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0" i="0" u="none" strike="noStrike" kern="120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55732786390331812"/>
                      <c:h val="0.30065940485944931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D97C-EA48-A862-9D2230034B5C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97C-EA48-A862-9D2230034B5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1"/>
                <c:pt idx="0">
                  <c:v>Hispanic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0.44</c:v>
                </c:pt>
                <c:pt idx="1">
                  <c:v>0.56000000000000005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D97C-EA48-A862-9D2230034B5C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8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accent4"/>
            </a:solidFill>
          </c:spPr>
          <c:dPt>
            <c:idx val="0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ABC-0440-8536-A5EB81BB7B5F}"/>
              </c:ext>
            </c:extLst>
          </c:dPt>
          <c:dPt>
            <c:idx val="1"/>
            <c:bubble3D val="0"/>
            <c:spPr>
              <a:solidFill>
                <a:schemeClr val="bg1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ABC-0440-8536-A5EB81BB7B5F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1ABC-0440-8536-A5EB81BB7B5F}"/>
              </c:ext>
            </c:extLst>
          </c:dPt>
          <c:dLbls>
            <c:dLbl>
              <c:idx val="0"/>
              <c:layout>
                <c:manualLayout>
                  <c:x val="-0.10728658085186701"/>
                  <c:y val="-0.29192741664476518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accent4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2AF98EC9-BC45-664F-9BD0-3178AAD29051}" type="PERCENTAGE">
                      <a:rPr lang="en-US" sz="2400">
                        <a:solidFill>
                          <a:schemeClr val="accent4"/>
                        </a:solidFill>
                      </a:rPr>
                      <a:pPr>
                        <a:defRPr>
                          <a:solidFill>
                            <a:schemeClr val="accent4"/>
                          </a:solidFill>
                        </a:defRPr>
                      </a:pPr>
                      <a:t>[PERCENTAGE]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54603449280092053"/>
                      <c:h val="0.36782854497240408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1ABC-0440-8536-A5EB81BB7B5F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ABC-0440-8536-A5EB81BB7B5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1"/>
                <c:pt idx="0">
                  <c:v>Black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0.27</c:v>
                </c:pt>
                <c:pt idx="1">
                  <c:v>0.73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1ABC-0440-8536-A5EB81BB7B5F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113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accent4"/>
            </a:solidFill>
          </c:spPr>
          <c:dPt>
            <c:idx val="0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AFA-D04F-91C4-72F4E870D1F2}"/>
              </c:ext>
            </c:extLst>
          </c:dPt>
          <c:dPt>
            <c:idx val="1"/>
            <c:bubble3D val="0"/>
            <c:spPr>
              <a:solidFill>
                <a:schemeClr val="bg1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AFA-D04F-91C4-72F4E870D1F2}"/>
              </c:ext>
            </c:extLst>
          </c:dPt>
          <c:dLbls>
            <c:dLbl>
              <c:idx val="0"/>
              <c:layout>
                <c:manualLayout>
                  <c:x val="1.9763177118740906E-2"/>
                  <c:y val="-0.30484455897417956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48392095173773403"/>
                      <c:h val="0.3006594048594493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5AFA-D04F-91C4-72F4E870D1F2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AFA-D04F-91C4-72F4E870D1F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1"/>
                <c:pt idx="0">
                  <c:v>Black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0.5</c:v>
                </c:pt>
                <c:pt idx="1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AFA-D04F-91C4-72F4E870D1F2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93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explosion val="2"/>
          <c:dPt>
            <c:idx val="0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F95-974D-A7B0-5CDE7F7D86A7}"/>
              </c:ext>
            </c:extLst>
          </c:dPt>
          <c:dPt>
            <c:idx val="1"/>
            <c:bubble3D val="0"/>
            <c:explosion val="0"/>
            <c:spPr>
              <a:solidFill>
                <a:schemeClr val="bg1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F95-974D-A7B0-5CDE7F7D86A7}"/>
              </c:ext>
            </c:extLst>
          </c:dPt>
          <c:dLbls>
            <c:dLbl>
              <c:idx val="0"/>
              <c:layout>
                <c:manualLayout>
                  <c:x val="-0.11858039657517405"/>
                  <c:y val="-0.27901027431535075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55732786390331812"/>
                      <c:h val="0.3006594048594493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1F95-974D-A7B0-5CDE7F7D86A7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F95-974D-A7B0-5CDE7F7D86A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1"/>
                <c:pt idx="0">
                  <c:v>Black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0.71</c:v>
                </c:pt>
                <c:pt idx="1">
                  <c:v>0.28999999999999998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F95-974D-A7B0-5CDE7F7D86A7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32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540-1740-B1F9-8AF195754ED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540-1740-B1F9-8AF195754ED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540-1740-B1F9-8AF195754EDC}"/>
              </c:ext>
            </c:extLst>
          </c:dPt>
          <c:dLbls>
            <c:dLbl>
              <c:idx val="0"/>
              <c:layout>
                <c:manualLayout>
                  <c:x val="1.004036027702195E-2"/>
                  <c:y val="-3.7815542601683655E-3"/>
                </c:manualLayout>
              </c:layout>
              <c:tx>
                <c:rich>
                  <a:bodyPr/>
                  <a:lstStyle/>
                  <a:p>
                    <a:fld id="{D5E459E6-F8C5-374E-A12F-2822EADF878C}" type="PERCENTAGE">
                      <a:rPr lang="en-US"/>
                      <a:pPr/>
                      <a:t>[PERCENTAGE]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A540-1740-B1F9-8AF195754ED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Above ALICE Threshold</c:v>
                </c:pt>
                <c:pt idx="1">
                  <c:v>ALICE</c:v>
                </c:pt>
                <c:pt idx="2">
                  <c:v>Poverty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0.61</c:v>
                </c:pt>
                <c:pt idx="1">
                  <c:v>0.26</c:v>
                </c:pt>
                <c:pt idx="2">
                  <c:v>0.13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A540-1740-B1F9-8AF195754EDC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80"/>
        <c:holeSize val="75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modernComment_10E_BADC7347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4A98FDB9-CD65-4A03-B7D8-B4980D1EC2E5}" authorId="{E53F2DBF-163C-B4F6-FEC7-C3968107EFB6}" status="resolved" created="2023-07-25T12:27:58.108" complete="100000">
    <pc:sldMkLst xmlns:pc="http://schemas.microsoft.com/office/powerpoint/2013/main/command">
      <pc:docMk/>
      <pc:sldMk cId="3135009607" sldId="270"/>
    </pc:sldMkLst>
    <p188:txBody>
      <a:bodyPr/>
      <a:lstStyle/>
      <a:p>
        <a:r>
          <a:rPr lang="en-US"/>
          <a:t>Update numbers to 33%</a:t>
        </a:r>
      </a:p>
    </p188:txBody>
    <p188:extLst>
      <p:ext xmlns:p="http://schemas.openxmlformats.org/presentationml/2006/main" uri="{57CB4572-C831-44C2-8A1C-0ADB6CCDFE69}">
        <p223:reactions xmlns:p223="http://schemas.microsoft.com/office/powerpoint/2022/03/main" xmlns="">
          <p223:rxn type="👍">
            <p223:instance time="2023-07-26T14:05:42.969" authorId="{1CEC946D-D9CC-FFAD-920A-59F034C8ABE3}"/>
          </p223:rxn>
        </p223:reactions>
      </p:ext>
    </p188:extLst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A662E0-A660-2648-8DA7-7B56A4A4B983}" type="datetimeFigureOut">
              <a:rPr lang="en-US" smtClean="0"/>
              <a:t>7/26/23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052C27-0442-FD49-8FDE-3EA044ABD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8406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19 is about 1 in 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052C27-0442-FD49-8FDE-3EA044ABDE9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872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052C27-0442-FD49-8FDE-3EA044ABDE9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8059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052C27-0442-FD49-8FDE-3EA044ABDE9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0634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052C27-0442-FD49-8FDE-3EA044ABDE9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3890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052C27-0442-FD49-8FDE-3EA044ABDE9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796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>
                <a:ea typeface="Roboto" panose="02000000000000000000" pitchFamily="2" charset="0"/>
              </a:rPr>
              <a:t>Big or small, one-time or recurring—</a:t>
            </a:r>
          </a:p>
          <a:p>
            <a:r>
              <a:rPr lang="en-US" sz="1200">
                <a:ea typeface="Roboto" panose="02000000000000000000" pitchFamily="2" charset="0"/>
              </a:rPr>
              <a:t>Grant applications happen every 3 years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052C27-0442-FD49-8FDE-3EA044ABDE9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4302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Charity Navigator gives a four-star rating to “exceptional” organizations who score a 90 or above in their review.</a:t>
            </a:r>
            <a:b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Charity Navigator shows how efficiently they believe a charity will use financial support, how well it sustains programs and services, and its commitment to good governance, best practices, and openness with information.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052C27-0442-FD49-8FDE-3EA044ABDE9D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8415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2E9639-9FC9-92C9-0D0C-91B2401DCC0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524108"/>
            <a:ext cx="9144000" cy="512956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7200" b="1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r>
              <a:rPr lang="en-US"/>
              <a:t>PRESENTATION NAME</a:t>
            </a:r>
          </a:p>
        </p:txBody>
      </p:sp>
      <p:pic>
        <p:nvPicPr>
          <p:cNvPr id="8" name="Picture 7" descr="Company name&#10;&#10;Description automatically generated with medium confidence">
            <a:extLst>
              <a:ext uri="{FF2B5EF4-FFF2-40B4-BE49-F238E27FC236}">
                <a16:creationId xmlns:a16="http://schemas.microsoft.com/office/drawing/2014/main" id="{30D9E542-E25E-0DB3-3B19-2E7606BD74D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5389" y="379143"/>
            <a:ext cx="1330036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1493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4F105AC4-7C66-5162-DC07-4706CF38C95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870965"/>
            <a:ext cx="9144000" cy="1320361"/>
          </a:xfrm>
          <a:prstGeom prst="rect">
            <a:avLst/>
          </a:prstGeom>
        </p:spPr>
        <p:txBody>
          <a:bodyPr tIns="274320" anchor="ctr">
            <a:spAutoFit/>
          </a:bodyPr>
          <a:lstStyle>
            <a:lvl1pPr algn="ctr">
              <a:defRPr sz="7200" b="1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r>
              <a:rPr lang="en-US"/>
              <a:t>SECTION TITLE</a:t>
            </a:r>
          </a:p>
        </p:txBody>
      </p:sp>
      <p:pic>
        <p:nvPicPr>
          <p:cNvPr id="9" name="Picture 8" descr="Logo, icon&#10;&#10;Description automatically generated">
            <a:extLst>
              <a:ext uri="{FF2B5EF4-FFF2-40B4-BE49-F238E27FC236}">
                <a16:creationId xmlns:a16="http://schemas.microsoft.com/office/drawing/2014/main" id="{E199C60D-3FB9-BD38-2C6D-92E8F81CF59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5" y="5418623"/>
            <a:ext cx="1843399" cy="1316713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E4F7D2E-59A1-C5B4-01F5-8B2439D9C66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09430" y="3482944"/>
            <a:ext cx="2573141" cy="815608"/>
          </a:xfrm>
          <a:solidFill>
            <a:schemeClr val="bg1"/>
          </a:solidFill>
        </p:spPr>
        <p:txBody>
          <a:bodyPr wrap="none" tIns="91440" anchor="ctr">
            <a:spAutoFit/>
          </a:bodyPr>
          <a:lstStyle>
            <a:lvl1pPr marL="0" indent="0" algn="ctr">
              <a:buNone/>
              <a:defRPr sz="4400" b="1" i="0">
                <a:solidFill>
                  <a:schemeClr val="accent4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/>
              <a:t>SUB TITLE</a:t>
            </a:r>
          </a:p>
        </p:txBody>
      </p:sp>
    </p:spTree>
    <p:extLst>
      <p:ext uri="{BB962C8B-B14F-4D97-AF65-F5344CB8AC3E}">
        <p14:creationId xmlns:p14="http://schemas.microsoft.com/office/powerpoint/2010/main" val="2598256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and Content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EE0634FA-36EA-D5C7-A4D6-F8B33216342D}"/>
              </a:ext>
            </a:extLst>
          </p:cNvPr>
          <p:cNvSpPr/>
          <p:nvPr userDrawn="1"/>
        </p:nvSpPr>
        <p:spPr>
          <a:xfrm>
            <a:off x="0" y="0"/>
            <a:ext cx="7716253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51000">
                <a:schemeClr val="bg1"/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A35D8A58-1210-00E2-3A8B-F426DE29B2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687282" cy="4329848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8637F85-E15C-52F2-0EDF-E9243F996EE7}"/>
              </a:ext>
            </a:extLst>
          </p:cNvPr>
          <p:cNvSpPr/>
          <p:nvPr userDrawn="1"/>
        </p:nvSpPr>
        <p:spPr>
          <a:xfrm>
            <a:off x="624468" y="1357243"/>
            <a:ext cx="5471532" cy="136326"/>
          </a:xfrm>
          <a:prstGeom prst="rect">
            <a:avLst/>
          </a:prstGeom>
          <a:gradFill>
            <a:gsLst>
              <a:gs pos="0">
                <a:schemeClr val="accent6"/>
              </a:gs>
              <a:gs pos="38998">
                <a:schemeClr val="accent2"/>
              </a:gs>
              <a:gs pos="74000">
                <a:schemeClr val="accent3"/>
              </a:gs>
              <a:gs pos="83000">
                <a:schemeClr val="accent4"/>
              </a:gs>
              <a:gs pos="100000">
                <a:schemeClr val="accent1"/>
              </a:gs>
            </a:gsLst>
            <a:lin ang="17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0">
            <a:extLst>
              <a:ext uri="{FF2B5EF4-FFF2-40B4-BE49-F238E27FC236}">
                <a16:creationId xmlns:a16="http://schemas.microsoft.com/office/drawing/2014/main" id="{78CA6439-6D6E-1C01-92AF-ADCDA1FF58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SLIDE TITLE HERE (ALL CAPS)</a:t>
            </a:r>
          </a:p>
        </p:txBody>
      </p:sp>
    </p:spTree>
    <p:extLst>
      <p:ext uri="{BB962C8B-B14F-4D97-AF65-F5344CB8AC3E}">
        <p14:creationId xmlns:p14="http://schemas.microsoft.com/office/powerpoint/2010/main" val="3882110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C7C53F-71CE-E20C-8EE2-B67E2A6EA3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687282" cy="4329848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B0774B-58E3-71B0-6AFC-4A3B7218D8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28318" y="1825625"/>
            <a:ext cx="4687282" cy="4329848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CEF3727-4F58-2CA9-1923-968249AD195F}"/>
              </a:ext>
            </a:extLst>
          </p:cNvPr>
          <p:cNvSpPr/>
          <p:nvPr userDrawn="1"/>
        </p:nvSpPr>
        <p:spPr>
          <a:xfrm>
            <a:off x="624468" y="1357937"/>
            <a:ext cx="11567532" cy="136326"/>
          </a:xfrm>
          <a:prstGeom prst="rect">
            <a:avLst/>
          </a:prstGeom>
          <a:gradFill>
            <a:gsLst>
              <a:gs pos="0">
                <a:schemeClr val="accent6"/>
              </a:gs>
              <a:gs pos="38998">
                <a:schemeClr val="accent2"/>
              </a:gs>
              <a:gs pos="74000">
                <a:schemeClr val="accent3"/>
              </a:gs>
              <a:gs pos="83000">
                <a:schemeClr val="accent4"/>
              </a:gs>
              <a:gs pos="100000">
                <a:schemeClr val="accent1"/>
              </a:gs>
            </a:gsLst>
            <a:lin ang="17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Logo, icon&#10;&#10;Description automatically generated">
            <a:extLst>
              <a:ext uri="{FF2B5EF4-FFF2-40B4-BE49-F238E27FC236}">
                <a16:creationId xmlns:a16="http://schemas.microsoft.com/office/drawing/2014/main" id="{25D5188A-CBB2-7B53-2785-BFF39D4CF29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5" y="5418623"/>
            <a:ext cx="1843399" cy="1316713"/>
          </a:xfrm>
          <a:prstGeom prst="rect">
            <a:avLst/>
          </a:prstGeom>
        </p:spPr>
      </p:pic>
      <p:sp>
        <p:nvSpPr>
          <p:cNvPr id="2" name="Title 10">
            <a:extLst>
              <a:ext uri="{FF2B5EF4-FFF2-40B4-BE49-F238E27FC236}">
                <a16:creationId xmlns:a16="http://schemas.microsoft.com/office/drawing/2014/main" id="{55E88DFC-F518-7C28-D59D-EC8AE03B18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SLIDE TITLE HERE (ALL CAPS)</a:t>
            </a:r>
          </a:p>
        </p:txBody>
      </p:sp>
    </p:spTree>
    <p:extLst>
      <p:ext uri="{BB962C8B-B14F-4D97-AF65-F5344CB8AC3E}">
        <p14:creationId xmlns:p14="http://schemas.microsoft.com/office/powerpoint/2010/main" val="871061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1DC953DD-BBA5-66BE-4EDB-1BF5B3442A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9677400" cy="4329848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101DFDF-9AA2-441C-12C8-9680313D47CD}"/>
              </a:ext>
            </a:extLst>
          </p:cNvPr>
          <p:cNvSpPr/>
          <p:nvPr userDrawn="1"/>
        </p:nvSpPr>
        <p:spPr>
          <a:xfrm>
            <a:off x="624468" y="1357937"/>
            <a:ext cx="11567532" cy="136326"/>
          </a:xfrm>
          <a:prstGeom prst="rect">
            <a:avLst/>
          </a:prstGeom>
          <a:gradFill>
            <a:gsLst>
              <a:gs pos="0">
                <a:schemeClr val="accent6"/>
              </a:gs>
              <a:gs pos="38998">
                <a:schemeClr val="accent2"/>
              </a:gs>
              <a:gs pos="74000">
                <a:schemeClr val="accent3"/>
              </a:gs>
              <a:gs pos="83000">
                <a:schemeClr val="accent4"/>
              </a:gs>
              <a:gs pos="100000">
                <a:schemeClr val="accent1"/>
              </a:gs>
            </a:gsLst>
            <a:lin ang="17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Logo, icon&#10;&#10;Description automatically generated">
            <a:extLst>
              <a:ext uri="{FF2B5EF4-FFF2-40B4-BE49-F238E27FC236}">
                <a16:creationId xmlns:a16="http://schemas.microsoft.com/office/drawing/2014/main" id="{52AA78CB-FF10-0415-DB02-92BCDBCD812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5" y="5418623"/>
            <a:ext cx="1843399" cy="1316713"/>
          </a:xfrm>
          <a:prstGeom prst="rect">
            <a:avLst/>
          </a:prstGeom>
        </p:spPr>
      </p:pic>
      <p:sp>
        <p:nvSpPr>
          <p:cNvPr id="4" name="Title 10">
            <a:extLst>
              <a:ext uri="{FF2B5EF4-FFF2-40B4-BE49-F238E27FC236}">
                <a16:creationId xmlns:a16="http://schemas.microsoft.com/office/drawing/2014/main" id="{DC0274A5-5F86-13DD-FEB3-1A3988883D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SLIDE TITLE HERE (ALL CAPS)</a:t>
            </a:r>
          </a:p>
        </p:txBody>
      </p:sp>
    </p:spTree>
    <p:extLst>
      <p:ext uri="{BB962C8B-B14F-4D97-AF65-F5344CB8AC3E}">
        <p14:creationId xmlns:p14="http://schemas.microsoft.com/office/powerpoint/2010/main" val="6696465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101DFDF-9AA2-441C-12C8-9680313D47CD}"/>
              </a:ext>
            </a:extLst>
          </p:cNvPr>
          <p:cNvSpPr/>
          <p:nvPr userDrawn="1"/>
        </p:nvSpPr>
        <p:spPr>
          <a:xfrm>
            <a:off x="624468" y="1357937"/>
            <a:ext cx="11567532" cy="136326"/>
          </a:xfrm>
          <a:prstGeom prst="rect">
            <a:avLst/>
          </a:prstGeom>
          <a:gradFill>
            <a:gsLst>
              <a:gs pos="0">
                <a:schemeClr val="accent6"/>
              </a:gs>
              <a:gs pos="38998">
                <a:schemeClr val="accent2"/>
              </a:gs>
              <a:gs pos="74000">
                <a:schemeClr val="accent3"/>
              </a:gs>
              <a:gs pos="83000">
                <a:schemeClr val="accent4"/>
              </a:gs>
              <a:gs pos="100000">
                <a:schemeClr val="accent1"/>
              </a:gs>
            </a:gsLst>
            <a:lin ang="17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Logo, icon&#10;&#10;Description automatically generated">
            <a:extLst>
              <a:ext uri="{FF2B5EF4-FFF2-40B4-BE49-F238E27FC236}">
                <a16:creationId xmlns:a16="http://schemas.microsoft.com/office/drawing/2014/main" id="{52AA78CB-FF10-0415-DB02-92BCDBCD812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5" y="5418623"/>
            <a:ext cx="1843399" cy="1316713"/>
          </a:xfrm>
          <a:prstGeom prst="rect">
            <a:avLst/>
          </a:prstGeom>
        </p:spPr>
      </p:pic>
      <p:sp>
        <p:nvSpPr>
          <p:cNvPr id="3" name="Title 10">
            <a:extLst>
              <a:ext uri="{FF2B5EF4-FFF2-40B4-BE49-F238E27FC236}">
                <a16:creationId xmlns:a16="http://schemas.microsoft.com/office/drawing/2014/main" id="{76309BAE-8B1F-80B6-CED1-8F0FC61B96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SLIDE TITLE HERE (ALL CAPS)</a:t>
            </a:r>
          </a:p>
        </p:txBody>
      </p:sp>
    </p:spTree>
    <p:extLst>
      <p:ext uri="{BB962C8B-B14F-4D97-AF65-F5344CB8AC3E}">
        <p14:creationId xmlns:p14="http://schemas.microsoft.com/office/powerpoint/2010/main" val="20440891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Logo, icon&#10;&#10;Description automatically generated">
            <a:extLst>
              <a:ext uri="{FF2B5EF4-FFF2-40B4-BE49-F238E27FC236}">
                <a16:creationId xmlns:a16="http://schemas.microsoft.com/office/drawing/2014/main" id="{E199C60D-3FB9-BD38-2C6D-92E8F81CF59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5" y="5418623"/>
            <a:ext cx="1843399" cy="1316713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3EC0402-F0F8-1CCA-595E-F639C34BAF8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55663" y="2235427"/>
            <a:ext cx="10407650" cy="1248001"/>
          </a:xfrm>
        </p:spPr>
        <p:txBody>
          <a:bodyPr>
            <a:normAutofit/>
          </a:bodyPr>
          <a:lstStyle>
            <a:lvl1pPr marL="0" indent="0" algn="ctr">
              <a:buNone/>
              <a:defRPr sz="7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z="6000"/>
              <a:t>SECTION TITLE</a:t>
            </a:r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A4F5E4B-C62B-FC6C-07A6-0C7D0EF495B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71538" y="3657600"/>
            <a:ext cx="10406062" cy="1074738"/>
          </a:xfrm>
        </p:spPr>
        <p:txBody>
          <a:bodyPr>
            <a:normAutofit/>
          </a:bodyPr>
          <a:lstStyle>
            <a:lvl1pPr marL="0" indent="0" algn="ctr"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 TITLE/PRESENTER</a:t>
            </a:r>
          </a:p>
        </p:txBody>
      </p:sp>
    </p:spTree>
    <p:extLst>
      <p:ext uri="{BB962C8B-B14F-4D97-AF65-F5344CB8AC3E}">
        <p14:creationId xmlns:p14="http://schemas.microsoft.com/office/powerpoint/2010/main" val="5867135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8FB849-5D3C-BD7A-DF47-919B079508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677400" cy="4351338"/>
          </a:xfrm>
        </p:spPr>
        <p:txBody>
          <a:bodyPr>
            <a:no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BE28041-D769-BEE3-B3C3-F5581C3C7071}"/>
              </a:ext>
            </a:extLst>
          </p:cNvPr>
          <p:cNvSpPr/>
          <p:nvPr userDrawn="1"/>
        </p:nvSpPr>
        <p:spPr>
          <a:xfrm>
            <a:off x="624468" y="1357937"/>
            <a:ext cx="11567532" cy="136326"/>
          </a:xfrm>
          <a:prstGeom prst="rect">
            <a:avLst/>
          </a:prstGeom>
          <a:gradFill>
            <a:gsLst>
              <a:gs pos="0">
                <a:schemeClr val="accent6"/>
              </a:gs>
              <a:gs pos="38998">
                <a:schemeClr val="accent2"/>
              </a:gs>
              <a:gs pos="74000">
                <a:schemeClr val="accent3"/>
              </a:gs>
              <a:gs pos="83000">
                <a:schemeClr val="accent4"/>
              </a:gs>
              <a:gs pos="100000">
                <a:schemeClr val="accent1"/>
              </a:gs>
            </a:gsLst>
            <a:lin ang="17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Logo, icon&#10;&#10;Description automatically generated">
            <a:extLst>
              <a:ext uri="{FF2B5EF4-FFF2-40B4-BE49-F238E27FC236}">
                <a16:creationId xmlns:a16="http://schemas.microsoft.com/office/drawing/2014/main" id="{73D84164-A28C-9304-7475-C8A7B5DD38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5" y="5418623"/>
            <a:ext cx="1843399" cy="1316713"/>
          </a:xfrm>
          <a:prstGeom prst="rect">
            <a:avLst/>
          </a:prstGeom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E4451ECB-60B0-B212-4430-F7CC1E77D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28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SLIDE TITLE HERE (ALL CAPS)</a:t>
            </a:r>
          </a:p>
        </p:txBody>
      </p:sp>
    </p:spTree>
    <p:extLst>
      <p:ext uri="{BB962C8B-B14F-4D97-AF65-F5344CB8AC3E}">
        <p14:creationId xmlns:p14="http://schemas.microsoft.com/office/powerpoint/2010/main" val="12585477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101DFDF-9AA2-441C-12C8-9680313D47CD}"/>
              </a:ext>
            </a:extLst>
          </p:cNvPr>
          <p:cNvSpPr/>
          <p:nvPr userDrawn="1"/>
        </p:nvSpPr>
        <p:spPr>
          <a:xfrm>
            <a:off x="624468" y="1357937"/>
            <a:ext cx="11567532" cy="136326"/>
          </a:xfrm>
          <a:prstGeom prst="rect">
            <a:avLst/>
          </a:prstGeom>
          <a:gradFill>
            <a:gsLst>
              <a:gs pos="0">
                <a:schemeClr val="accent6"/>
              </a:gs>
              <a:gs pos="38998">
                <a:schemeClr val="accent2"/>
              </a:gs>
              <a:gs pos="74000">
                <a:schemeClr val="accent3"/>
              </a:gs>
              <a:gs pos="83000">
                <a:schemeClr val="accent4"/>
              </a:gs>
              <a:gs pos="100000">
                <a:schemeClr val="accent1"/>
              </a:gs>
            </a:gsLst>
            <a:lin ang="17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Logo, icon&#10;&#10;Description automatically generated">
            <a:extLst>
              <a:ext uri="{FF2B5EF4-FFF2-40B4-BE49-F238E27FC236}">
                <a16:creationId xmlns:a16="http://schemas.microsoft.com/office/drawing/2014/main" id="{52AA78CB-FF10-0415-DB02-92BCDBCD812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5" y="5418623"/>
            <a:ext cx="1843399" cy="1316713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EC458D68-7470-9A1F-3E25-D2F3396A17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28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SLIDE TITLE HERE (ALL CAPS)</a:t>
            </a:r>
          </a:p>
        </p:txBody>
      </p:sp>
    </p:spTree>
    <p:extLst>
      <p:ext uri="{BB962C8B-B14F-4D97-AF65-F5344CB8AC3E}">
        <p14:creationId xmlns:p14="http://schemas.microsoft.com/office/powerpoint/2010/main" val="17008140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0F411E-EF12-6874-7157-5D499E938A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29996A4A-61E9-EB88-E1E5-A92E097B3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PAGE TITLE</a:t>
            </a:r>
          </a:p>
        </p:txBody>
      </p:sp>
    </p:spTree>
    <p:extLst>
      <p:ext uri="{BB962C8B-B14F-4D97-AF65-F5344CB8AC3E}">
        <p14:creationId xmlns:p14="http://schemas.microsoft.com/office/powerpoint/2010/main" val="2840812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5" r:id="rId2"/>
    <p:sldLayoutId id="2147483660" r:id="rId3"/>
    <p:sldLayoutId id="2147483652" r:id="rId4"/>
    <p:sldLayoutId id="2147483654" r:id="rId5"/>
    <p:sldLayoutId id="2147483659" r:id="rId6"/>
    <p:sldLayoutId id="2147483661" r:id="rId7"/>
    <p:sldLayoutId id="2147483662" r:id="rId8"/>
    <p:sldLayoutId id="2147483663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i="0" kern="1200">
          <a:solidFill>
            <a:schemeClr val="accent4"/>
          </a:solidFill>
          <a:latin typeface="Arial Narrow" panose="020B0604020202020204" pitchFamily="34" charset="0"/>
          <a:ea typeface="+mj-ea"/>
          <a:cs typeface="Arial Narrow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4.xml"/><Relationship Id="rId6" Type="http://schemas.openxmlformats.org/officeDocument/2006/relationships/chart" Target="../charts/chart14.xml"/><Relationship Id="rId5" Type="http://schemas.openxmlformats.org/officeDocument/2006/relationships/chart" Target="../charts/chart13.xml"/><Relationship Id="rId4" Type="http://schemas.openxmlformats.org/officeDocument/2006/relationships/chart" Target="../charts/char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emf"/><Relationship Id="rId5" Type="http://schemas.openxmlformats.org/officeDocument/2006/relationships/image" Target="../media/image12.emf"/><Relationship Id="rId4" Type="http://schemas.openxmlformats.org/officeDocument/2006/relationships/chart" Target="../charts/chart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emf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0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0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5.xml"/><Relationship Id="rId1" Type="http://schemas.openxmlformats.org/officeDocument/2006/relationships/video" Target="https://www.youtube.com/embed/kIEt6Xwj5m8?feature=oembed" TargetMode="Externa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svg"/><Relationship Id="rId9" Type="http://schemas.openxmlformats.org/officeDocument/2006/relationships/image" Target="../media/image33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7.emf"/><Relationship Id="rId5" Type="http://schemas.openxmlformats.org/officeDocument/2006/relationships/image" Target="../media/image36.emf"/><Relationship Id="rId4" Type="http://schemas.openxmlformats.org/officeDocument/2006/relationships/image" Target="../media/image35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microsoft.com/office/2018/10/relationships/comments" Target="../comments/modernComment_10E_BADC734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jpeg"/><Relationship Id="rId4" Type="http://schemas.openxmlformats.org/officeDocument/2006/relationships/chart" Target="../charts/char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4.xml"/><Relationship Id="rId6" Type="http://schemas.openxmlformats.org/officeDocument/2006/relationships/chart" Target="../charts/chart8.xml"/><Relationship Id="rId5" Type="http://schemas.openxmlformats.org/officeDocument/2006/relationships/chart" Target="../charts/chart7.xml"/><Relationship Id="rId4" Type="http://schemas.openxmlformats.org/officeDocument/2006/relationships/chart" Target="../charts/char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9B0AA8-34B7-4D55-449B-D992CDB6AD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11797" y="535683"/>
            <a:ext cx="9568405" cy="5129560"/>
          </a:xfrm>
        </p:spPr>
        <p:txBody>
          <a:bodyPr/>
          <a:lstStyle/>
          <a:p>
            <a:r>
              <a:rPr lang="en-US" sz="6000" b="1">
                <a:latin typeface="Arial" panose="020B0604020202020204" pitchFamily="34" charset="0"/>
                <a:cs typeface="Arial" panose="020B0604020202020204" pitchFamily="34" charset="0"/>
              </a:rPr>
              <a:t>UNITED WAY AND YOU—</a:t>
            </a:r>
            <a:br>
              <a:rPr lang="en-US" sz="6000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WHERE IT ALL COMES TOGETHER</a:t>
            </a:r>
            <a:endParaRPr lang="en-US" sz="5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196695-E6D2-6A30-6C04-E958E6DFC5AE}"/>
              </a:ext>
            </a:extLst>
          </p:cNvPr>
          <p:cNvSpPr txBox="1">
            <a:spLocks/>
          </p:cNvSpPr>
          <p:nvPr/>
        </p:nvSpPr>
        <p:spPr>
          <a:xfrm>
            <a:off x="394009" y="6006789"/>
            <a:ext cx="5040352" cy="5222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>
                <a:solidFill>
                  <a:srgbClr val="EF484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A THRIVING COMMUNITY FOR ALL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A76FA592-E9FD-FF31-09E2-0C9845895AFC}"/>
              </a:ext>
            </a:extLst>
          </p:cNvPr>
          <p:cNvSpPr txBox="1">
            <a:spLocks/>
          </p:cNvSpPr>
          <p:nvPr/>
        </p:nvSpPr>
        <p:spPr>
          <a:xfrm>
            <a:off x="6831980" y="6006789"/>
            <a:ext cx="5040352" cy="52224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2000">
                <a:solidFill>
                  <a:srgbClr val="EF484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hwmuw.org</a:t>
            </a:r>
          </a:p>
        </p:txBody>
      </p:sp>
    </p:spTree>
    <p:extLst>
      <p:ext uri="{BB962C8B-B14F-4D97-AF65-F5344CB8AC3E}">
        <p14:creationId xmlns:p14="http://schemas.microsoft.com/office/powerpoint/2010/main" val="18991690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19242B-7CB2-5A21-A7F8-965F40F492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HOUSEHOLD SURVIVAL BUDGET</a:t>
            </a:r>
          </a:p>
        </p:txBody>
      </p:sp>
      <p:sp>
        <p:nvSpPr>
          <p:cNvPr id="4" name="Content Placeholder 21">
            <a:extLst>
              <a:ext uri="{FF2B5EF4-FFF2-40B4-BE49-F238E27FC236}">
                <a16:creationId xmlns:a16="http://schemas.microsoft.com/office/drawing/2014/main" id="{4B9A8517-ACEB-0F06-7215-DAD35A82C44B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4687282" cy="479626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/>
          </a:p>
          <a:p>
            <a:endParaRPr lang="en-US" sz="2400"/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56FD4F99-D8FB-0E24-6CDA-06CC3D1D9E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0513524"/>
              </p:ext>
            </p:extLst>
          </p:nvPr>
        </p:nvGraphicFramePr>
        <p:xfrm>
          <a:off x="990600" y="1673225"/>
          <a:ext cx="10515600" cy="320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88876">
                  <a:extLst>
                    <a:ext uri="{9D8B030D-6E8A-4147-A177-3AD203B41FA5}">
                      <a16:colId xmlns:a16="http://schemas.microsoft.com/office/drawing/2014/main" val="1869422897"/>
                    </a:ext>
                  </a:extLst>
                </a:gridCol>
                <a:gridCol w="2596055">
                  <a:extLst>
                    <a:ext uri="{9D8B030D-6E8A-4147-A177-3AD203B41FA5}">
                      <a16:colId xmlns:a16="http://schemas.microsoft.com/office/drawing/2014/main" val="1682212068"/>
                    </a:ext>
                  </a:extLst>
                </a:gridCol>
                <a:gridCol w="2330669">
                  <a:extLst>
                    <a:ext uri="{9D8B030D-6E8A-4147-A177-3AD203B41FA5}">
                      <a16:colId xmlns:a16="http://schemas.microsoft.com/office/drawing/2014/main" val="67260911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1600" u="sng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u="sng">
                          <a:solidFill>
                            <a:schemeClr val="tx1"/>
                          </a:solidFill>
                        </a:rPr>
                        <a:t>Hourly Wage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u="sng">
                          <a:solidFill>
                            <a:schemeClr val="tx1"/>
                          </a:solidFill>
                        </a:rPr>
                        <a:t>Annual Total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03426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/>
                        <a:t>Single Adult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$12.97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$</a:t>
                      </a:r>
                      <a:r>
                        <a:rPr lang="en-US" sz="2400" b="0"/>
                        <a:t>25,932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891076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/>
                        <a:t>Two Adults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$19.25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$38,508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077309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/>
                        <a:t>One Adult + one in childcare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$18.53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$35,412</a:t>
                      </a:r>
                      <a:endParaRPr lang="en-US" sz="2400" b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038078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/>
                        <a:t>Two Adults + two in childcare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$29.5</a:t>
                      </a:r>
                      <a:r>
                        <a:rPr lang="en-US" sz="2400" b="1"/>
                        <a:t>1</a:t>
                      </a:r>
                      <a:endParaRPr lang="en-US" sz="240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$59,016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864193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/>
                        <a:t>Single senior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$14.74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$29,472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803307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/>
                        <a:t>Two Seniors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$23.45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$46,908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14909153"/>
                  </a:ext>
                </a:extLst>
              </a:tr>
            </a:tbl>
          </a:graphicData>
        </a:graphic>
      </p:graphicFrame>
      <p:sp>
        <p:nvSpPr>
          <p:cNvPr id="6" name="Content Placeholder 21">
            <a:extLst>
              <a:ext uri="{FF2B5EF4-FFF2-40B4-BE49-F238E27FC236}">
                <a16:creationId xmlns:a16="http://schemas.microsoft.com/office/drawing/2014/main" id="{E303C791-BEDD-39A3-EB10-2AF2CD4B0A03}"/>
              </a:ext>
            </a:extLst>
          </p:cNvPr>
          <p:cNvSpPr txBox="1">
            <a:spLocks/>
          </p:cNvSpPr>
          <p:nvPr/>
        </p:nvSpPr>
        <p:spPr>
          <a:xfrm>
            <a:off x="990600" y="5053279"/>
            <a:ext cx="9880600" cy="172101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>
                <a:ea typeface="Roboto" panose="02000000000000000000" pitchFamily="2" charset="0"/>
              </a:rPr>
              <a:t>Survival budget includes: </a:t>
            </a:r>
            <a:br>
              <a:rPr lang="en-US" sz="2400">
                <a:ea typeface="Roboto" panose="02000000000000000000" pitchFamily="2" charset="0"/>
              </a:rPr>
            </a:br>
            <a:r>
              <a:rPr lang="en-US" sz="2400">
                <a:ea typeface="Roboto" panose="02000000000000000000" pitchFamily="2" charset="0"/>
              </a:rPr>
              <a:t>Housing, utilities, childcare, food, transportation, health care, technology, tax payments &amp; credits, and a little for miscellaneous items.</a:t>
            </a:r>
          </a:p>
        </p:txBody>
      </p:sp>
    </p:spTree>
    <p:extLst>
      <p:ext uri="{BB962C8B-B14F-4D97-AF65-F5344CB8AC3E}">
        <p14:creationId xmlns:p14="http://schemas.microsoft.com/office/powerpoint/2010/main" val="40204089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77154F-8936-9F2C-F55E-DB4FC0521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DISPARITIES ACROSS THE STATE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581C5F9E-834A-8A03-F5DE-C514E5BEF560}"/>
              </a:ext>
            </a:extLst>
          </p:cNvPr>
          <p:cNvSpPr txBox="1">
            <a:spLocks/>
          </p:cNvSpPr>
          <p:nvPr/>
        </p:nvSpPr>
        <p:spPr>
          <a:xfrm>
            <a:off x="5913676" y="445333"/>
            <a:ext cx="4629150" cy="8434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>
              <a:solidFill>
                <a:schemeClr val="tx1">
                  <a:lumMod val="50000"/>
                  <a:lumOff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F65E4F03-5D3D-E68B-9ED1-D606057267A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71660691"/>
              </p:ext>
            </p:extLst>
          </p:nvPr>
        </p:nvGraphicFramePr>
        <p:xfrm>
          <a:off x="654104" y="1886175"/>
          <a:ext cx="2249107" cy="24579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F6CDE931-DE6D-EA48-570B-80597A16754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16881088"/>
              </p:ext>
            </p:extLst>
          </p:nvPr>
        </p:nvGraphicFramePr>
        <p:xfrm>
          <a:off x="2883457" y="1886175"/>
          <a:ext cx="2249107" cy="24579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7EDD3554-2806-E2B3-FAD8-CE7D16B2539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45712069"/>
              </p:ext>
            </p:extLst>
          </p:nvPr>
        </p:nvGraphicFramePr>
        <p:xfrm>
          <a:off x="5060457" y="1886175"/>
          <a:ext cx="2249107" cy="24579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1522C54A-375D-A632-D08C-8154B359A48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6891036"/>
              </p:ext>
            </p:extLst>
          </p:nvPr>
        </p:nvGraphicFramePr>
        <p:xfrm>
          <a:off x="7368363" y="1886175"/>
          <a:ext cx="2249107" cy="24579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F0890083-55DC-7E86-72D9-06DB974E791F}"/>
              </a:ext>
            </a:extLst>
          </p:cNvPr>
          <p:cNvSpPr txBox="1"/>
          <p:nvPr/>
        </p:nvSpPr>
        <p:spPr>
          <a:xfrm>
            <a:off x="3111998" y="4026249"/>
            <a:ext cx="17762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/>
              <a:t>HISPANIC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1623BD9-9587-482D-D685-27ED9B7E6151}"/>
              </a:ext>
            </a:extLst>
          </p:cNvPr>
          <p:cNvSpPr txBox="1"/>
          <p:nvPr/>
        </p:nvSpPr>
        <p:spPr>
          <a:xfrm>
            <a:off x="5296886" y="4026249"/>
            <a:ext cx="17762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/>
              <a:t>UNDER 25 </a:t>
            </a:r>
            <a:br>
              <a:rPr lang="en-US" sz="1600" b="1"/>
            </a:br>
            <a:r>
              <a:rPr lang="en-US" sz="1600" b="1"/>
              <a:t>YEARS OLD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15ED15E-37A5-060A-9C69-58F48B4A47E9}"/>
              </a:ext>
            </a:extLst>
          </p:cNvPr>
          <p:cNvSpPr txBox="1"/>
          <p:nvPr/>
        </p:nvSpPr>
        <p:spPr>
          <a:xfrm>
            <a:off x="7479202" y="4026249"/>
            <a:ext cx="19601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/>
              <a:t>SINGLE FEMALE HEADED WITH CHILDREN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4A4E8D5-AFAA-75CA-DAF4-94C87B0CEAE6}"/>
              </a:ext>
            </a:extLst>
          </p:cNvPr>
          <p:cNvSpPr txBox="1"/>
          <p:nvPr/>
        </p:nvSpPr>
        <p:spPr>
          <a:xfrm>
            <a:off x="890533" y="4026249"/>
            <a:ext cx="17762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/>
              <a:t>BLACK</a:t>
            </a:r>
          </a:p>
        </p:txBody>
      </p:sp>
      <p:graphicFrame>
        <p:nvGraphicFramePr>
          <p:cNvPr id="31" name="Chart 30">
            <a:extLst>
              <a:ext uri="{FF2B5EF4-FFF2-40B4-BE49-F238E27FC236}">
                <a16:creationId xmlns:a16="http://schemas.microsoft.com/office/drawing/2014/main" id="{78FD397D-982E-53AD-F1AB-7EB9AF32777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36232559"/>
              </p:ext>
            </p:extLst>
          </p:nvPr>
        </p:nvGraphicFramePr>
        <p:xfrm>
          <a:off x="9690597" y="1886175"/>
          <a:ext cx="2249107" cy="24579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2" name="TextBox 31">
            <a:extLst>
              <a:ext uri="{FF2B5EF4-FFF2-40B4-BE49-F238E27FC236}">
                <a16:creationId xmlns:a16="http://schemas.microsoft.com/office/drawing/2014/main" id="{2CAC87CD-73C3-3CEE-F7D9-C49C894CDD70}"/>
              </a:ext>
            </a:extLst>
          </p:cNvPr>
          <p:cNvSpPr txBox="1"/>
          <p:nvPr/>
        </p:nvSpPr>
        <p:spPr>
          <a:xfrm>
            <a:off x="9927026" y="4026249"/>
            <a:ext cx="17762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/>
              <a:t>ALL HOUSEHOLDS</a:t>
            </a:r>
          </a:p>
        </p:txBody>
      </p:sp>
    </p:spTree>
    <p:extLst>
      <p:ext uri="{BB962C8B-B14F-4D97-AF65-F5344CB8AC3E}">
        <p14:creationId xmlns:p14="http://schemas.microsoft.com/office/powerpoint/2010/main" val="15587023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706A2AB-34B0-428F-EC12-F7BF0949C2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/>
              <a:t>INVESTING IN LONG-TERM SOLUTIONS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C160B5-EFA7-5000-0D8E-809988D841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A THRIVING COMMUNITY FOR ALL</a:t>
            </a:r>
          </a:p>
        </p:txBody>
      </p:sp>
    </p:spTree>
    <p:extLst>
      <p:ext uri="{BB962C8B-B14F-4D97-AF65-F5344CB8AC3E}">
        <p14:creationId xmlns:p14="http://schemas.microsoft.com/office/powerpoint/2010/main" val="42752322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44BC33C-5BB4-7611-ABE7-AFCC2347C5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 algn="l">
              <a:lnSpc>
                <a:spcPct val="120000"/>
              </a:lnSpc>
              <a:buNone/>
            </a:pPr>
            <a:r>
              <a:rPr lang="en-US" sz="3600"/>
              <a:t>“There are so many causes, and your dollars could go further at United Way. One organization cannot address all the needs our community faces. United Way is able to provide a solution to a complex need.”</a:t>
            </a:r>
          </a:p>
          <a:p>
            <a:pPr marL="0" indent="0" algn="r">
              <a:lnSpc>
                <a:spcPct val="120000"/>
              </a:lnSpc>
              <a:buNone/>
            </a:pPr>
            <a:r>
              <a:rPr lang="en-US" sz="2400"/>
              <a:t>–Emily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464CD96-68DB-1BB7-17E6-DAE93701BC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IT TAKES US ALL</a:t>
            </a:r>
          </a:p>
        </p:txBody>
      </p:sp>
    </p:spTree>
    <p:extLst>
      <p:ext uri="{BB962C8B-B14F-4D97-AF65-F5344CB8AC3E}">
        <p14:creationId xmlns:p14="http://schemas.microsoft.com/office/powerpoint/2010/main" val="26484836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02EB72-BB56-DB71-6E82-6B39C231AF5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>
                <a:latin typeface="Roboto" panose="02000000000000000000" pitchFamily="2" charset="0"/>
                <a:ea typeface="Roboto" panose="02000000000000000000" pitchFamily="2" charset="0"/>
              </a:rPr>
              <a:t>We partner with 50+ nonprofits through our </a:t>
            </a:r>
            <a:br>
              <a:rPr lang="en-US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>
                <a:latin typeface="Roboto" panose="02000000000000000000" pitchFamily="2" charset="0"/>
                <a:ea typeface="Roboto" panose="02000000000000000000" pitchFamily="2" charset="0"/>
              </a:rPr>
              <a:t>Community Grant Fund to:</a:t>
            </a:r>
          </a:p>
          <a:p>
            <a:pPr marL="342900" indent="-342900"/>
            <a:r>
              <a:rPr lang="en-US">
                <a:latin typeface="Roboto" panose="02000000000000000000" pitchFamily="2" charset="0"/>
                <a:ea typeface="Roboto" panose="02000000000000000000" pitchFamily="2" charset="0"/>
              </a:rPr>
              <a:t>Remove barriers</a:t>
            </a:r>
          </a:p>
          <a:p>
            <a:pPr marL="342900" indent="-342900"/>
            <a:r>
              <a:rPr lang="en-US">
                <a:latin typeface="Roboto" panose="02000000000000000000" pitchFamily="2" charset="0"/>
                <a:ea typeface="Roboto" panose="02000000000000000000" pitchFamily="2" charset="0"/>
              </a:rPr>
              <a:t>Provide wraparound services</a:t>
            </a:r>
          </a:p>
          <a:p>
            <a:pPr marL="342900" indent="-342900"/>
            <a:r>
              <a:rPr lang="en-US">
                <a:latin typeface="Roboto" panose="02000000000000000000" pitchFamily="2" charset="0"/>
                <a:ea typeface="Roboto" panose="02000000000000000000" pitchFamily="2" charset="0"/>
              </a:rPr>
              <a:t>Fight the root causes </a:t>
            </a:r>
            <a:br>
              <a:rPr lang="en-US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>
                <a:latin typeface="Roboto" panose="02000000000000000000" pitchFamily="2" charset="0"/>
                <a:ea typeface="Roboto" panose="02000000000000000000" pitchFamily="2" charset="0"/>
              </a:rPr>
              <a:t>of poverty</a:t>
            </a:r>
          </a:p>
          <a:p>
            <a:pPr marL="0" indent="0">
              <a:buNone/>
            </a:pPr>
            <a:endParaRPr lang="en-US"/>
          </a:p>
          <a:p>
            <a:endParaRPr lang="en-US"/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566CF664-2F6B-EFD2-3F53-371A46BBF4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0878" y="1679342"/>
            <a:ext cx="1270000" cy="1270000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C2A164C1-CC9E-3E60-E64A-07E08ECC5E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2124" y="4403610"/>
            <a:ext cx="1270000" cy="1270000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09986C90-309A-ABA3-B57F-C8E6C7F619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2124" y="2968908"/>
            <a:ext cx="1270000" cy="1270000"/>
          </a:xfrm>
          <a:prstGeom prst="rect">
            <a:avLst/>
          </a:prstGeom>
        </p:spPr>
      </p:pic>
      <p:sp>
        <p:nvSpPr>
          <p:cNvPr id="10" name="Title 31">
            <a:extLst>
              <a:ext uri="{FF2B5EF4-FFF2-40B4-BE49-F238E27FC236}">
                <a16:creationId xmlns:a16="http://schemas.microsoft.com/office/drawing/2014/main" id="{00782940-AB9A-8EB0-630E-63818F88996F}"/>
              </a:ext>
            </a:extLst>
          </p:cNvPr>
          <p:cNvSpPr txBox="1">
            <a:spLocks/>
          </p:cNvSpPr>
          <p:nvPr/>
        </p:nvSpPr>
        <p:spPr>
          <a:xfrm>
            <a:off x="7165053" y="1904001"/>
            <a:ext cx="4292922" cy="9002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>
                <a:solidFill>
                  <a:schemeClr val="accent4"/>
                </a:solidFill>
                <a:latin typeface="Arial Narrow" panose="020B0604020202020204" pitchFamily="34" charset="0"/>
                <a:ea typeface="+mj-ea"/>
                <a:cs typeface="Arial Narrow" panose="020B0604020202020204" pitchFamily="34" charset="0"/>
              </a:defRPr>
            </a:lvl1pPr>
          </a:lstStyle>
          <a:p>
            <a:r>
              <a:rPr lang="en-US" sz="2400">
                <a:solidFill>
                  <a:schemeClr val="tx1"/>
                </a:solidFill>
              </a:rPr>
              <a:t>FAMILY STABILITY</a:t>
            </a:r>
          </a:p>
        </p:txBody>
      </p:sp>
      <p:sp>
        <p:nvSpPr>
          <p:cNvPr id="12" name="Title 31">
            <a:extLst>
              <a:ext uri="{FF2B5EF4-FFF2-40B4-BE49-F238E27FC236}">
                <a16:creationId xmlns:a16="http://schemas.microsoft.com/office/drawing/2014/main" id="{94274CA7-DF39-3994-2B7D-71E951AD5BC3}"/>
              </a:ext>
            </a:extLst>
          </p:cNvPr>
          <p:cNvSpPr txBox="1">
            <a:spLocks/>
          </p:cNvSpPr>
          <p:nvPr/>
        </p:nvSpPr>
        <p:spPr>
          <a:xfrm>
            <a:off x="7165053" y="3177216"/>
            <a:ext cx="4292922" cy="9002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>
                <a:solidFill>
                  <a:schemeClr val="accent4"/>
                </a:solidFill>
                <a:latin typeface="Arial Narrow" panose="020B0604020202020204" pitchFamily="34" charset="0"/>
                <a:ea typeface="+mj-ea"/>
                <a:cs typeface="Arial Narrow" panose="020B0604020202020204" pitchFamily="34" charset="0"/>
              </a:defRPr>
            </a:lvl1pPr>
          </a:lstStyle>
          <a:p>
            <a:r>
              <a:rPr lang="en-US" sz="2400">
                <a:solidFill>
                  <a:schemeClr val="tx1"/>
                </a:solidFill>
              </a:rPr>
              <a:t>EDUCATION</a:t>
            </a:r>
          </a:p>
        </p:txBody>
      </p:sp>
      <p:sp>
        <p:nvSpPr>
          <p:cNvPr id="13" name="Title 31">
            <a:extLst>
              <a:ext uri="{FF2B5EF4-FFF2-40B4-BE49-F238E27FC236}">
                <a16:creationId xmlns:a16="http://schemas.microsoft.com/office/drawing/2014/main" id="{02D5226C-16CB-2C46-FFB7-5BA730BEB885}"/>
              </a:ext>
            </a:extLst>
          </p:cNvPr>
          <p:cNvSpPr txBox="1">
            <a:spLocks/>
          </p:cNvSpPr>
          <p:nvPr/>
        </p:nvSpPr>
        <p:spPr>
          <a:xfrm>
            <a:off x="7165053" y="4647201"/>
            <a:ext cx="4292922" cy="9002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>
                <a:solidFill>
                  <a:schemeClr val="accent4"/>
                </a:solidFill>
                <a:latin typeface="Arial Narrow" panose="020B0604020202020204" pitchFamily="34" charset="0"/>
                <a:ea typeface="+mj-ea"/>
                <a:cs typeface="Arial Narrow" panose="020B0604020202020204" pitchFamily="34" charset="0"/>
              </a:defRPr>
            </a:lvl1pPr>
          </a:lstStyle>
          <a:p>
            <a:r>
              <a:rPr lang="en-US" sz="2400">
                <a:solidFill>
                  <a:schemeClr val="tx1"/>
                </a:solidFill>
              </a:rPr>
              <a:t>ECONOMIC MOBILITY</a:t>
            </a: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71623D41-D785-5821-3F87-8AF07D898E80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accent4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INVESTING IN LONG-TERM SOLUTIONS</a:t>
            </a:r>
          </a:p>
        </p:txBody>
      </p:sp>
    </p:spTree>
    <p:extLst>
      <p:ext uri="{BB962C8B-B14F-4D97-AF65-F5344CB8AC3E}">
        <p14:creationId xmlns:p14="http://schemas.microsoft.com/office/powerpoint/2010/main" val="4973411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AD64D3-AA51-0DEA-F058-69FA78FE540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>
                <a:latin typeface="+mn-lt"/>
                <a:cs typeface="+mn-cs"/>
              </a:rPr>
              <a:t>Stable, affordable, and safe housing</a:t>
            </a:r>
          </a:p>
          <a:p>
            <a:r>
              <a:rPr lang="en-US" sz="2400">
                <a:latin typeface="+mn-lt"/>
                <a:cs typeface="+mn-cs"/>
              </a:rPr>
              <a:t>Affordable and nutritiously diverse food</a:t>
            </a:r>
            <a:endParaRPr lang="en-US" sz="2400">
              <a:latin typeface="+mn-lt"/>
              <a:cs typeface="Arial"/>
            </a:endParaRPr>
          </a:p>
          <a:p>
            <a:r>
              <a:rPr lang="en-US" sz="2400">
                <a:latin typeface="+mn-lt"/>
                <a:cs typeface="+mn-cs"/>
              </a:rPr>
              <a:t>Quality mental/behavioral </a:t>
            </a:r>
            <a:br>
              <a:rPr lang="en-US" sz="2400">
                <a:latin typeface="+mn-lt"/>
                <a:cs typeface="+mn-cs"/>
              </a:rPr>
            </a:br>
            <a:r>
              <a:rPr lang="en-US" sz="2400">
                <a:latin typeface="+mn-lt"/>
                <a:cs typeface="+mn-cs"/>
              </a:rPr>
              <a:t>health services</a:t>
            </a:r>
            <a:endParaRPr lang="en-US" sz="2400">
              <a:latin typeface="+mn-lt"/>
              <a:cs typeface="Arial"/>
            </a:endParaRPr>
          </a:p>
          <a:p>
            <a:r>
              <a:rPr lang="en-US" sz="2400">
                <a:latin typeface="+mn-lt"/>
                <a:cs typeface="+mn-cs"/>
              </a:rPr>
              <a:t>Family support services </a:t>
            </a:r>
            <a:r>
              <a:rPr lang="en-US" sz="2400" b="1">
                <a:latin typeface="+mn-lt"/>
                <a:cs typeface="+mn-cs"/>
              </a:rPr>
              <a:t> </a:t>
            </a:r>
            <a:br>
              <a:rPr lang="en-US" sz="2000">
                <a:latin typeface="+mn-lt"/>
                <a:cs typeface="+mn-cs"/>
              </a:rPr>
            </a:br>
            <a:endParaRPr lang="en-US" sz="2000">
              <a:latin typeface="+mn-lt"/>
              <a:cs typeface="+mn-cs"/>
            </a:endParaRPr>
          </a:p>
          <a:p>
            <a:pPr marL="0">
              <a:lnSpc>
                <a:spcPct val="90000"/>
              </a:lnSpc>
            </a:pPr>
            <a:endParaRPr lang="en-US" sz="2000">
              <a:latin typeface="+mn-lt"/>
              <a:cs typeface="+mn-cs"/>
            </a:endParaRPr>
          </a:p>
        </p:txBody>
      </p:sp>
      <p:sp>
        <p:nvSpPr>
          <p:cNvPr id="32" name="Title 31">
            <a:extLst>
              <a:ext uri="{FF2B5EF4-FFF2-40B4-BE49-F238E27FC236}">
                <a16:creationId xmlns:a16="http://schemas.microsoft.com/office/drawing/2014/main" id="{3EFA0C03-6F3E-0496-1043-8A70A5E371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FAMILY STABILITY</a:t>
            </a:r>
          </a:p>
        </p:txBody>
      </p:sp>
    </p:spTree>
    <p:extLst>
      <p:ext uri="{BB962C8B-B14F-4D97-AF65-F5344CB8AC3E}">
        <p14:creationId xmlns:p14="http://schemas.microsoft.com/office/powerpoint/2010/main" val="33827804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>
            <a:extLst>
              <a:ext uri="{FF2B5EF4-FFF2-40B4-BE49-F238E27FC236}">
                <a16:creationId xmlns:a16="http://schemas.microsoft.com/office/drawing/2014/main" id="{5DB80F90-D69B-89E0-3EBC-B1898649634E}"/>
              </a:ext>
            </a:extLst>
          </p:cNvPr>
          <p:cNvSpPr/>
          <p:nvPr/>
        </p:nvSpPr>
        <p:spPr>
          <a:xfrm>
            <a:off x="5098395" y="2233475"/>
            <a:ext cx="1601632" cy="160163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750498E-86F9-4E6C-197E-8D1E8B7211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28444"/>
          </a:xfrm>
        </p:spPr>
        <p:txBody>
          <a:bodyPr/>
          <a:lstStyle/>
          <a:p>
            <a:r>
              <a:rPr lang="en-US"/>
              <a:t>FAMILY STABILITY</a:t>
            </a:r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F212C10D-3857-165E-AEF6-79AF16ACA5F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51252093"/>
              </p:ext>
            </p:extLst>
          </p:nvPr>
        </p:nvGraphicFramePr>
        <p:xfrm>
          <a:off x="870271" y="2062640"/>
          <a:ext cx="2914954" cy="19433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40F2AFE9-7E70-4AA8-30E9-E9B6EDBB674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9623" y="2608559"/>
            <a:ext cx="816250" cy="81625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B7E3185-827F-6481-4ED3-48192C4134B5}"/>
              </a:ext>
            </a:extLst>
          </p:cNvPr>
          <p:cNvSpPr txBox="1"/>
          <p:nvPr/>
        </p:nvSpPr>
        <p:spPr>
          <a:xfrm>
            <a:off x="875435" y="4137504"/>
            <a:ext cx="29046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en-US" sz="1800" b="1">
                <a:solidFill>
                  <a:schemeClr val="accent2"/>
                </a:solidFill>
                <a:latin typeface="Arial"/>
                <a:cs typeface="Arial"/>
              </a:rPr>
              <a:t>88% of households </a:t>
            </a:r>
            <a:r>
              <a:rPr lang="en-US" sz="1800">
                <a:latin typeface="Arial"/>
                <a:ea typeface="Roboto"/>
                <a:cs typeface="Arial"/>
              </a:rPr>
              <a:t>increased understanding of how to resolve their housing crisis.</a:t>
            </a:r>
            <a:endParaRPr lang="en-US" sz="1800">
              <a:ea typeface="Roboto" panose="02000000000000000000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1235158-C472-939C-F4FC-EFC0865C49D4}"/>
              </a:ext>
            </a:extLst>
          </p:cNvPr>
          <p:cNvSpPr txBox="1"/>
          <p:nvPr/>
        </p:nvSpPr>
        <p:spPr>
          <a:xfrm>
            <a:off x="4446898" y="4137504"/>
            <a:ext cx="29046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en-US" sz="1800" b="1">
                <a:solidFill>
                  <a:schemeClr val="accent3"/>
                </a:solidFill>
                <a:latin typeface="Arial"/>
                <a:cs typeface="Arial"/>
              </a:rPr>
              <a:t>1,161,785 </a:t>
            </a:r>
            <a:r>
              <a:rPr lang="en-US" b="1">
                <a:solidFill>
                  <a:schemeClr val="accent3"/>
                </a:solidFill>
                <a:latin typeface="Arial"/>
                <a:cs typeface="Arial"/>
              </a:rPr>
              <a:t>POUNDS </a:t>
            </a:r>
            <a:r>
              <a:rPr lang="en-US" sz="1800">
                <a:latin typeface="Arial"/>
                <a:ea typeface="Roboto"/>
                <a:cs typeface="Arial"/>
              </a:rPr>
              <a:t>of food distributed/donated.</a:t>
            </a:r>
            <a:endParaRPr lang="en-US" sz="1800">
              <a:ea typeface="Roboto" panose="02000000000000000000" pitchFamily="2" charset="0"/>
            </a:endParaRPr>
          </a:p>
        </p:txBody>
      </p:sp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B7B4C51C-2EF1-3D2F-2215-4AD9B8F878D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08781175"/>
              </p:ext>
            </p:extLst>
          </p:nvPr>
        </p:nvGraphicFramePr>
        <p:xfrm>
          <a:off x="8256241" y="2062640"/>
          <a:ext cx="2914954" cy="19433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F17DBB6B-6DD0-3B49-8221-E11AC8E4D03D}"/>
              </a:ext>
            </a:extLst>
          </p:cNvPr>
          <p:cNvSpPr txBox="1"/>
          <p:nvPr/>
        </p:nvSpPr>
        <p:spPr>
          <a:xfrm>
            <a:off x="7784735" y="4137504"/>
            <a:ext cx="38579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en-US" sz="1800" b="1">
                <a:solidFill>
                  <a:schemeClr val="accent1"/>
                </a:solidFill>
                <a:latin typeface="Arial"/>
                <a:cs typeface="Arial"/>
              </a:rPr>
              <a:t>95% of homeless or </a:t>
            </a:r>
            <a:br>
              <a:rPr lang="en-US" sz="1800" b="1">
                <a:solidFill>
                  <a:schemeClr val="accent1"/>
                </a:solidFill>
                <a:latin typeface="Arial"/>
                <a:cs typeface="Arial"/>
              </a:rPr>
            </a:br>
            <a:r>
              <a:rPr lang="en-US" sz="1800" b="1">
                <a:solidFill>
                  <a:schemeClr val="accent1"/>
                </a:solidFill>
                <a:latin typeface="Arial"/>
                <a:cs typeface="Arial"/>
              </a:rPr>
              <a:t>at-risk youth </a:t>
            </a:r>
            <a:r>
              <a:rPr lang="en-US" sz="1800">
                <a:latin typeface="Arial"/>
                <a:ea typeface="Roboto"/>
                <a:cs typeface="Arial"/>
              </a:rPr>
              <a:t>received mental/behavioral health services.</a:t>
            </a:r>
            <a:endParaRPr lang="en-US" sz="1800">
              <a:ea typeface="Roboto" panose="02000000000000000000" pitchFamily="2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7360E3A-D4C8-67B3-520C-B4A3BF4CDE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21618" y="2644871"/>
            <a:ext cx="584200" cy="7366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D2FA12B-7AC4-D946-9F1E-6663231557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11861" y="2660018"/>
            <a:ext cx="774700" cy="67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1386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AD64D3-AA51-0DEA-F058-69FA78FE540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285750" indent="-285750"/>
            <a:r>
              <a:rPr lang="en-US" sz="2400"/>
              <a:t>7th and 8th grade </a:t>
            </a:r>
            <a:br>
              <a:rPr lang="en-US" sz="2400"/>
            </a:br>
            <a:r>
              <a:rPr lang="en-US" sz="2400"/>
              <a:t>math and science</a:t>
            </a:r>
          </a:p>
          <a:p>
            <a:pPr marL="285750" indent="-285750"/>
            <a:r>
              <a:rPr lang="en-US" sz="2400"/>
              <a:t>Professional development </a:t>
            </a:r>
            <a:br>
              <a:rPr lang="en-US" sz="2400"/>
            </a:br>
            <a:r>
              <a:rPr lang="en-US" sz="2400"/>
              <a:t>for providers</a:t>
            </a:r>
          </a:p>
          <a:p>
            <a:pPr marL="285750" indent="-285750"/>
            <a:r>
              <a:rPr lang="en-US" sz="2400"/>
              <a:t>After-school and summer </a:t>
            </a:r>
            <a:br>
              <a:rPr lang="en-US" sz="2400"/>
            </a:br>
            <a:r>
              <a:rPr lang="en-US" sz="2400"/>
              <a:t>STEM programs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266598-31E9-5941-869D-4B4A069529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28444"/>
          </a:xfrm>
        </p:spPr>
        <p:txBody>
          <a:bodyPr/>
          <a:lstStyle/>
          <a:p>
            <a:r>
              <a:rPr lang="en-US"/>
              <a:t>EDUCATION</a:t>
            </a:r>
          </a:p>
        </p:txBody>
      </p:sp>
    </p:spTree>
    <p:extLst>
      <p:ext uri="{BB962C8B-B14F-4D97-AF65-F5344CB8AC3E}">
        <p14:creationId xmlns:p14="http://schemas.microsoft.com/office/powerpoint/2010/main" val="19284668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3DDAC76B-B6C6-21A5-4241-FB342F91684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13566503"/>
              </p:ext>
            </p:extLst>
          </p:nvPr>
        </p:nvGraphicFramePr>
        <p:xfrm>
          <a:off x="877330" y="2047929"/>
          <a:ext cx="2914954" cy="19433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2" name="Oval 21">
            <a:extLst>
              <a:ext uri="{FF2B5EF4-FFF2-40B4-BE49-F238E27FC236}">
                <a16:creationId xmlns:a16="http://schemas.microsoft.com/office/drawing/2014/main" id="{5DB80F90-D69B-89E0-3EBC-B1898649634E}"/>
              </a:ext>
            </a:extLst>
          </p:cNvPr>
          <p:cNvSpPr/>
          <p:nvPr/>
        </p:nvSpPr>
        <p:spPr>
          <a:xfrm>
            <a:off x="5098395" y="2233475"/>
            <a:ext cx="1601632" cy="160163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750498E-86F9-4E6C-197E-8D1E8B7211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28444"/>
          </a:xfrm>
        </p:spPr>
        <p:txBody>
          <a:bodyPr/>
          <a:lstStyle/>
          <a:p>
            <a:r>
              <a:rPr lang="en-US"/>
              <a:t>EDUCATION</a:t>
            </a:r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F212C10D-3857-165E-AEF6-79AF16ACA5F5}"/>
              </a:ext>
            </a:extLst>
          </p:cNvPr>
          <p:cNvGraphicFramePr/>
          <p:nvPr/>
        </p:nvGraphicFramePr>
        <p:xfrm>
          <a:off x="870271" y="2062640"/>
          <a:ext cx="2914954" cy="19433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EB7E3185-827F-6481-4ED3-48192C4134B5}"/>
              </a:ext>
            </a:extLst>
          </p:cNvPr>
          <p:cNvSpPr txBox="1"/>
          <p:nvPr/>
        </p:nvSpPr>
        <p:spPr>
          <a:xfrm>
            <a:off x="875435" y="4137504"/>
            <a:ext cx="29046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en-US" sz="1800" b="1">
                <a:solidFill>
                  <a:schemeClr val="accent2"/>
                </a:solidFill>
                <a:latin typeface="Arial"/>
                <a:cs typeface="Arial"/>
              </a:rPr>
              <a:t>93% </a:t>
            </a:r>
            <a:r>
              <a:rPr lang="en-US" sz="1800">
                <a:latin typeface="Arial"/>
                <a:ea typeface="Roboto"/>
                <a:cs typeface="Arial"/>
              </a:rPr>
              <a:t>of students improved grades in STEM subjects.</a:t>
            </a:r>
            <a:endParaRPr lang="en-US" sz="1800">
              <a:ea typeface="Roboto" panose="02000000000000000000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1235158-C472-939C-F4FC-EFC0865C49D4}"/>
              </a:ext>
            </a:extLst>
          </p:cNvPr>
          <p:cNvSpPr txBox="1"/>
          <p:nvPr/>
        </p:nvSpPr>
        <p:spPr>
          <a:xfrm>
            <a:off x="4446898" y="4137504"/>
            <a:ext cx="290462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en-US" sz="1800" b="1">
                <a:solidFill>
                  <a:schemeClr val="accent3"/>
                </a:solidFill>
                <a:latin typeface="Arial"/>
                <a:cs typeface="Arial"/>
              </a:rPr>
              <a:t>31 teachers </a:t>
            </a:r>
            <a:r>
              <a:rPr lang="en-US" sz="1800">
                <a:latin typeface="Arial"/>
                <a:ea typeface="Roboto"/>
                <a:cs typeface="Arial"/>
              </a:rPr>
              <a:t>and after-school providers received STEM training to provide quality science and math education.</a:t>
            </a:r>
            <a:endParaRPr lang="en-US" sz="1800">
              <a:ea typeface="Roboto" panose="02000000000000000000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17DBB6B-6DD0-3B49-8221-E11AC8E4D03D}"/>
              </a:ext>
            </a:extLst>
          </p:cNvPr>
          <p:cNvSpPr txBox="1"/>
          <p:nvPr/>
        </p:nvSpPr>
        <p:spPr>
          <a:xfrm>
            <a:off x="7784735" y="4137504"/>
            <a:ext cx="38579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>
                <a:solidFill>
                  <a:schemeClr val="accent1"/>
                </a:solidFill>
                <a:latin typeface="Arial"/>
                <a:cs typeface="Arial"/>
              </a:rPr>
              <a:t>7,699 students </a:t>
            </a:r>
            <a:r>
              <a:rPr lang="en-US" sz="1800">
                <a:latin typeface="Arial"/>
                <a:ea typeface="Roboto"/>
                <a:cs typeface="Arial"/>
              </a:rPr>
              <a:t>served through funded youth education programs.</a:t>
            </a:r>
            <a:endParaRPr lang="en-US" sz="1800">
              <a:ea typeface="Roboto" panose="02000000000000000000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EB96BE8-B68C-80D5-7E5C-AB265E0672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3159" y="2720277"/>
            <a:ext cx="825500" cy="6223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611CF9F-F478-1861-FB31-61A48B761D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5363" y="2616115"/>
            <a:ext cx="863600" cy="71120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137141A8-DA1C-52C0-B60B-83C83B7E1FBF}"/>
              </a:ext>
            </a:extLst>
          </p:cNvPr>
          <p:cNvSpPr/>
          <p:nvPr/>
        </p:nvSpPr>
        <p:spPr>
          <a:xfrm>
            <a:off x="8991600" y="2233475"/>
            <a:ext cx="1601632" cy="160163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824A43D-8285-D093-D130-6C2E18EBDC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2799" y="2656705"/>
            <a:ext cx="1287844" cy="691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2284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AD64D3-AA51-0DEA-F058-69FA78FE540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pPr marL="285750" indent="-285750"/>
            <a:r>
              <a:rPr lang="en-US" sz="2400">
                <a:latin typeface="Arial"/>
                <a:cs typeface="Arial"/>
              </a:rPr>
              <a:t>Job skills, training, </a:t>
            </a:r>
            <a:br>
              <a:rPr lang="en-US" sz="2400"/>
            </a:br>
            <a:r>
              <a:rPr lang="en-US" sz="2400">
                <a:latin typeface="Arial"/>
                <a:cs typeface="Arial"/>
              </a:rPr>
              <a:t>and placement</a:t>
            </a:r>
          </a:p>
          <a:p>
            <a:pPr marL="285750" indent="-285750"/>
            <a:r>
              <a:rPr lang="en-US" sz="2400">
                <a:latin typeface="Arial"/>
                <a:cs typeface="Arial"/>
              </a:rPr>
              <a:t>Internships and apprenticeships</a:t>
            </a:r>
          </a:p>
          <a:p>
            <a:pPr marL="285750" indent="-285750"/>
            <a:r>
              <a:rPr lang="en-US" sz="2400">
                <a:latin typeface="Arial"/>
                <a:cs typeface="Arial"/>
              </a:rPr>
              <a:t>Workplace language skills</a:t>
            </a:r>
          </a:p>
          <a:p>
            <a:pPr marL="285750" indent="-285750"/>
            <a:r>
              <a:rPr lang="en-US" sz="2400">
                <a:latin typeface="Arial"/>
                <a:cs typeface="Arial"/>
              </a:rPr>
              <a:t>Tax prep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266598-31E9-5941-869D-4B4A069529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ECONOMIC MOBILITY</a:t>
            </a:r>
          </a:p>
        </p:txBody>
      </p:sp>
    </p:spTree>
    <p:extLst>
      <p:ext uri="{BB962C8B-B14F-4D97-AF65-F5344CB8AC3E}">
        <p14:creationId xmlns:p14="http://schemas.microsoft.com/office/powerpoint/2010/main" val="28163178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AD3A2F9-3C25-F2CA-E4E8-3862BA73D49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/>
              <a:t>REAL WORK, REAL IMPACT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0EBDCA-BD19-7055-0CEE-8CFE3496AB4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71538" y="3106057"/>
            <a:ext cx="10406062" cy="1074738"/>
          </a:xfrm>
        </p:spPr>
        <p:txBody>
          <a:bodyPr/>
          <a:lstStyle/>
          <a:p>
            <a:r>
              <a:rPr lang="en-US"/>
              <a:t>FOCUSING ON THE BIGGEST ISSUES </a:t>
            </a:r>
            <a:br>
              <a:rPr lang="en-US"/>
            </a:br>
            <a:r>
              <a:rPr lang="en-US"/>
              <a:t>IN OUR COMMUNITY</a:t>
            </a:r>
          </a:p>
        </p:txBody>
      </p:sp>
    </p:spTree>
    <p:extLst>
      <p:ext uri="{BB962C8B-B14F-4D97-AF65-F5344CB8AC3E}">
        <p14:creationId xmlns:p14="http://schemas.microsoft.com/office/powerpoint/2010/main" val="8626545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>
            <a:extLst>
              <a:ext uri="{FF2B5EF4-FFF2-40B4-BE49-F238E27FC236}">
                <a16:creationId xmlns:a16="http://schemas.microsoft.com/office/drawing/2014/main" id="{5DB80F90-D69B-89E0-3EBC-B1898649634E}"/>
              </a:ext>
            </a:extLst>
          </p:cNvPr>
          <p:cNvSpPr/>
          <p:nvPr/>
        </p:nvSpPr>
        <p:spPr>
          <a:xfrm>
            <a:off x="5098395" y="2233475"/>
            <a:ext cx="1601632" cy="160163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750498E-86F9-4E6C-197E-8D1E8B7211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28444"/>
          </a:xfrm>
        </p:spPr>
        <p:txBody>
          <a:bodyPr/>
          <a:lstStyle/>
          <a:p>
            <a:r>
              <a:rPr lang="en-US"/>
              <a:t>ECONOMIC MOBILITY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B7E3185-827F-6481-4ED3-48192C4134B5}"/>
              </a:ext>
            </a:extLst>
          </p:cNvPr>
          <p:cNvSpPr txBox="1"/>
          <p:nvPr/>
        </p:nvSpPr>
        <p:spPr>
          <a:xfrm>
            <a:off x="875435" y="4137504"/>
            <a:ext cx="29046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en-US" sz="1800" b="1">
                <a:solidFill>
                  <a:schemeClr val="accent2"/>
                </a:solidFill>
                <a:latin typeface="Arial"/>
                <a:cs typeface="Arial"/>
              </a:rPr>
              <a:t>87% of individuals </a:t>
            </a:r>
            <a:r>
              <a:rPr lang="en-US" sz="1800">
                <a:latin typeface="Arial"/>
                <a:ea typeface="Roboto"/>
                <a:cs typeface="Arial"/>
              </a:rPr>
              <a:t>improved their economic stability.</a:t>
            </a:r>
            <a:endParaRPr lang="en-US" sz="1800">
              <a:ea typeface="Roboto" panose="02000000000000000000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1235158-C472-939C-F4FC-EFC0865C49D4}"/>
              </a:ext>
            </a:extLst>
          </p:cNvPr>
          <p:cNvSpPr txBox="1"/>
          <p:nvPr/>
        </p:nvSpPr>
        <p:spPr>
          <a:xfrm>
            <a:off x="4349581" y="4137504"/>
            <a:ext cx="31131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en-US" sz="1800" b="1">
                <a:solidFill>
                  <a:schemeClr val="accent3"/>
                </a:solidFill>
                <a:latin typeface="Arial"/>
                <a:cs typeface="Arial"/>
              </a:rPr>
              <a:t>$5,005,471 </a:t>
            </a:r>
            <a:r>
              <a:rPr lang="en-US" sz="1800">
                <a:latin typeface="Arial"/>
                <a:ea typeface="Roboto"/>
                <a:cs typeface="Arial"/>
              </a:rPr>
              <a:t>returned to our community through Kent County Tax Credit Coalition’s tax prep services.</a:t>
            </a:r>
            <a:endParaRPr lang="en-US" sz="1800">
              <a:ea typeface="Roboto" panose="02000000000000000000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17DBB6B-6DD0-3B49-8221-E11AC8E4D03D}"/>
              </a:ext>
            </a:extLst>
          </p:cNvPr>
          <p:cNvSpPr txBox="1"/>
          <p:nvPr/>
        </p:nvSpPr>
        <p:spPr>
          <a:xfrm>
            <a:off x="7784735" y="4137504"/>
            <a:ext cx="38579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>
                <a:solidFill>
                  <a:schemeClr val="accent1"/>
                </a:solidFill>
                <a:latin typeface="Arial"/>
                <a:cs typeface="Arial"/>
              </a:rPr>
              <a:t>6,925 people </a:t>
            </a:r>
            <a:r>
              <a:rPr lang="en-US" sz="1800">
                <a:latin typeface="Arial"/>
                <a:ea typeface="Roboto"/>
                <a:cs typeface="Arial"/>
              </a:rPr>
              <a:t>served through funded </a:t>
            </a:r>
            <a:r>
              <a:rPr lang="en-US">
                <a:latin typeface="Arial"/>
                <a:ea typeface="Roboto"/>
                <a:cs typeface="Arial"/>
              </a:rPr>
              <a:t>economic mobility </a:t>
            </a:r>
            <a:r>
              <a:rPr lang="en-US" sz="1800">
                <a:latin typeface="Arial"/>
                <a:ea typeface="Roboto"/>
                <a:cs typeface="Arial"/>
              </a:rPr>
              <a:t>programs.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37141A8-DA1C-52C0-B60B-83C83B7E1FBF}"/>
              </a:ext>
            </a:extLst>
          </p:cNvPr>
          <p:cNvSpPr/>
          <p:nvPr/>
        </p:nvSpPr>
        <p:spPr>
          <a:xfrm>
            <a:off x="8991600" y="2233475"/>
            <a:ext cx="1601632" cy="160163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158E5C6-D01B-B1DB-08E1-8217C9FB60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3656" y="2668274"/>
            <a:ext cx="622300" cy="762000"/>
          </a:xfrm>
          <a:prstGeom prst="rect">
            <a:avLst/>
          </a:prstGeom>
        </p:spPr>
      </p:pic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837BB245-F4FD-EAE2-B8B0-EBDD88BA0CF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91977217"/>
              </p:ext>
            </p:extLst>
          </p:nvPr>
        </p:nvGraphicFramePr>
        <p:xfrm>
          <a:off x="877330" y="2116859"/>
          <a:ext cx="2914954" cy="19433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2" name="Picture 11">
            <a:extLst>
              <a:ext uri="{FF2B5EF4-FFF2-40B4-BE49-F238E27FC236}">
                <a16:creationId xmlns:a16="http://schemas.microsoft.com/office/drawing/2014/main" id="{233E7DB0-9480-1197-0243-8593A1FFFF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5282" y="2617523"/>
            <a:ext cx="774700" cy="787400"/>
          </a:xfrm>
          <a:prstGeom prst="rect">
            <a:avLst/>
          </a:prstGeom>
        </p:spPr>
      </p:pic>
      <p:pic>
        <p:nvPicPr>
          <p:cNvPr id="16" name="Graphic 15" descr="Group of people outline">
            <a:extLst>
              <a:ext uri="{FF2B5EF4-FFF2-40B4-BE49-F238E27FC236}">
                <a16:creationId xmlns:a16="http://schemas.microsoft.com/office/drawing/2014/main" id="{A2D4A673-D8E8-5716-B1DC-CED1422717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358183" y="253931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4650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706A2AB-34B0-428F-EC12-F7BF0949C2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/>
              <a:t>MEETING IMMEDIATE NEEDS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C160B5-EFA7-5000-0D8E-809988D841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UNITED WAY INTERNAL PROGRAMS</a:t>
            </a:r>
          </a:p>
        </p:txBody>
      </p:sp>
    </p:spTree>
    <p:extLst>
      <p:ext uri="{BB962C8B-B14F-4D97-AF65-F5344CB8AC3E}">
        <p14:creationId xmlns:p14="http://schemas.microsoft.com/office/powerpoint/2010/main" val="29356823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706A2AB-34B0-428F-EC12-F7BF0949C29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r>
              <a:rPr lang="en-US" sz="2400"/>
              <a:t>Free, 24/7 helpline</a:t>
            </a:r>
          </a:p>
          <a:p>
            <a:r>
              <a:rPr lang="en-US" sz="2400"/>
              <a:t>Michigan 2-1-1 connects people with information and resources for things like Utility assistance, Housing, Food, and so much more.</a:t>
            </a:r>
          </a:p>
          <a:p>
            <a:r>
              <a:rPr lang="en-US" sz="2400" b="1">
                <a:solidFill>
                  <a:schemeClr val="accent2"/>
                </a:solidFill>
                <a:latin typeface="Arial"/>
                <a:cs typeface="Arial"/>
              </a:rPr>
              <a:t>96,000 total calls </a:t>
            </a:r>
            <a:r>
              <a:rPr lang="en-US" sz="2400">
                <a:latin typeface="Arial"/>
                <a:ea typeface="Roboto"/>
                <a:cs typeface="Arial"/>
              </a:rPr>
              <a:t>this </a:t>
            </a:r>
            <a:br>
              <a:rPr lang="en-US" sz="2400">
                <a:latin typeface="Arial"/>
                <a:ea typeface="Roboto"/>
                <a:cs typeface="Arial"/>
              </a:rPr>
            </a:br>
            <a:r>
              <a:rPr lang="en-US" sz="2400">
                <a:latin typeface="Arial"/>
                <a:ea typeface="Roboto"/>
                <a:cs typeface="Arial"/>
              </a:rPr>
              <a:t>past year.</a:t>
            </a:r>
            <a:endParaRPr lang="en-US" sz="2400">
              <a:ea typeface="Roboto" panose="02000000000000000000" pitchFamily="2" charset="0"/>
            </a:endParaRPr>
          </a:p>
          <a:p>
            <a:endParaRPr lang="en-US" sz="2400"/>
          </a:p>
          <a:p>
            <a:endParaRPr lang="en-US" sz="2400"/>
          </a:p>
          <a:p>
            <a:pPr lvl="1"/>
            <a:endParaRPr lang="en-US"/>
          </a:p>
          <a:p>
            <a:endParaRPr lang="en-US" sz="240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9F9BFB7F-258E-1FED-CE64-177FE4F11A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2-1-1 CALL CENTER</a:t>
            </a:r>
          </a:p>
        </p:txBody>
      </p:sp>
    </p:spTree>
    <p:extLst>
      <p:ext uri="{BB962C8B-B14F-4D97-AF65-F5344CB8AC3E}">
        <p14:creationId xmlns:p14="http://schemas.microsoft.com/office/powerpoint/2010/main" val="23082230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B7C2B33-09C6-4A05-35E1-BDCFD44BBC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1353800" cy="1128444"/>
          </a:xfrm>
        </p:spPr>
        <p:txBody>
          <a:bodyPr>
            <a:normAutofit/>
          </a:bodyPr>
          <a:lstStyle/>
          <a:p>
            <a:r>
              <a:rPr lang="en-US"/>
              <a:t>2-1-1: KENT COUNTY TOP 10 MET NEEDS (2022)</a:t>
            </a:r>
          </a:p>
        </p:txBody>
      </p:sp>
      <p:graphicFrame>
        <p:nvGraphicFramePr>
          <p:cNvPr id="5" name="Content Placeholder 9">
            <a:extLst>
              <a:ext uri="{FF2B5EF4-FFF2-40B4-BE49-F238E27FC236}">
                <a16:creationId xmlns:a16="http://schemas.microsoft.com/office/drawing/2014/main" id="{51E21A5F-1C89-F438-7C1B-77BD8A9A1D1B}"/>
              </a:ext>
            </a:extLst>
          </p:cNvPr>
          <p:cNvGraphicFramePr>
            <a:graphicFrameLocks/>
          </p:cNvGraphicFramePr>
          <p:nvPr/>
        </p:nvGraphicFramePr>
        <p:xfrm>
          <a:off x="-419100" y="1790700"/>
          <a:ext cx="10960100" cy="4330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7976985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B94DBD3-92F1-1447-19B5-9ED8544AE47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400"/>
              <a:t>Volunteer Income Tax Assistance program ran by Kent County Tax Credit Coalition </a:t>
            </a:r>
          </a:p>
          <a:p>
            <a:r>
              <a:rPr lang="en-US" sz="2400"/>
              <a:t>Provides no-cost tax services </a:t>
            </a:r>
          </a:p>
          <a:p>
            <a:r>
              <a:rPr lang="en-US" sz="2400"/>
              <a:t>7,387 Returns Prepared last tax season</a:t>
            </a:r>
          </a:p>
          <a:p>
            <a:r>
              <a:rPr lang="en-US" sz="2400"/>
              <a:t>$5,045,044 in total refunds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CB551DC-B285-6BB5-5B5C-7FF0FA3015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VITA PROGRAM</a:t>
            </a:r>
          </a:p>
        </p:txBody>
      </p:sp>
    </p:spTree>
    <p:extLst>
      <p:ext uri="{BB962C8B-B14F-4D97-AF65-F5344CB8AC3E}">
        <p14:creationId xmlns:p14="http://schemas.microsoft.com/office/powerpoint/2010/main" val="28003257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B94DBD3-92F1-1447-19B5-9ED8544AE47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400"/>
              <a:t>Connects thousands of people with 300+ nonprofits in Kent County</a:t>
            </a:r>
          </a:p>
          <a:p>
            <a:r>
              <a:rPr lang="en-US" sz="2400"/>
              <a:t>Hosts days of service </a:t>
            </a:r>
          </a:p>
          <a:p>
            <a:r>
              <a:rPr lang="en-US" sz="2400"/>
              <a:t>Runs community-wide collection drives</a:t>
            </a:r>
          </a:p>
          <a:p>
            <a:r>
              <a:rPr lang="en-US" sz="2400"/>
              <a:t>Connects businesses with volunteer opportunities</a:t>
            </a:r>
          </a:p>
          <a:p>
            <a:r>
              <a:rPr lang="en-US" sz="2400"/>
              <a:t>15,000+ Volunteer hours last year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CB551DC-B285-6BB5-5B5C-7FF0FA3015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VOLUNTEER CENTER</a:t>
            </a:r>
          </a:p>
        </p:txBody>
      </p:sp>
    </p:spTree>
    <p:extLst>
      <p:ext uri="{BB962C8B-B14F-4D97-AF65-F5344CB8AC3E}">
        <p14:creationId xmlns:p14="http://schemas.microsoft.com/office/powerpoint/2010/main" val="33080794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9A2778-2498-B292-5B44-68EA1F62AA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8307" y="1372367"/>
            <a:ext cx="11373633" cy="2317558"/>
          </a:xfrm>
        </p:spPr>
        <p:txBody>
          <a:bodyPr/>
          <a:lstStyle/>
          <a:p>
            <a:r>
              <a:rPr lang="en-US"/>
              <a:t>YOU MAKE A DIFFERENCE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08E723-45F6-76E9-21D1-549757F3F20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74842" y="3482944"/>
            <a:ext cx="8042331" cy="815608"/>
          </a:xfrm>
        </p:spPr>
        <p:txBody>
          <a:bodyPr/>
          <a:lstStyle/>
          <a:p>
            <a:r>
              <a:rPr lang="en-US">
                <a:latin typeface="Arial Narrow"/>
              </a:rPr>
              <a:t>CREATE CHANGE, IMPROVE LIVES</a:t>
            </a:r>
          </a:p>
        </p:txBody>
      </p:sp>
    </p:spTree>
    <p:extLst>
      <p:ext uri="{BB962C8B-B14F-4D97-AF65-F5344CB8AC3E}">
        <p14:creationId xmlns:p14="http://schemas.microsoft.com/office/powerpoint/2010/main" val="14142525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77154F-8936-9F2C-F55E-DB4FC0521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28444"/>
          </a:xfrm>
        </p:spPr>
        <p:txBody>
          <a:bodyPr/>
          <a:lstStyle/>
          <a:p>
            <a:r>
              <a:rPr lang="en-US">
                <a:latin typeface="Arial Narrow"/>
              </a:rPr>
              <a:t>MEET MARIE</a:t>
            </a:r>
            <a:endParaRPr lang="en-US"/>
          </a:p>
        </p:txBody>
      </p:sp>
      <p:pic>
        <p:nvPicPr>
          <p:cNvPr id="6" name="Online Media 5" descr="Meet Marie">
            <a:hlinkClick r:id="" action="ppaction://media"/>
            <a:extLst>
              <a:ext uri="{FF2B5EF4-FFF2-40B4-BE49-F238E27FC236}">
                <a16:creationId xmlns:a16="http://schemas.microsoft.com/office/drawing/2014/main" id="{E9ECEE9F-57E9-A89D-DD3B-B87BDD6764B1}"/>
              </a:ext>
            </a:extLst>
          </p:cNvPr>
          <p:cNvPicPr>
            <a:picLocks noGrp="1" noRot="1" noChangeAspect="1"/>
          </p:cNvPicPr>
          <p:nvPr>
            <p:ph sz="half"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846263" y="1825625"/>
            <a:ext cx="7662862" cy="4329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795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Graphic 55" descr="Bank check outline">
            <a:extLst>
              <a:ext uri="{FF2B5EF4-FFF2-40B4-BE49-F238E27FC236}">
                <a16:creationId xmlns:a16="http://schemas.microsoft.com/office/drawing/2014/main" id="{22A614BF-7F2B-5ED7-6780-72FB6DD30E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64205" y="1725135"/>
            <a:ext cx="2182928" cy="2182928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F4327F6-99DD-D369-89EC-A8ECE434D4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28318" y="1825625"/>
            <a:ext cx="5294794" cy="2358068"/>
          </a:xfrm>
        </p:spPr>
        <p:txBody>
          <a:bodyPr/>
          <a:lstStyle/>
          <a:p>
            <a:pPr marL="0" indent="0">
              <a:buNone/>
            </a:pPr>
            <a:endParaRPr lang="en-US" sz="2400">
              <a:ea typeface="Roboto" panose="02000000000000000000" pitchFamily="2" charset="0"/>
            </a:endParaRPr>
          </a:p>
          <a:p>
            <a:pPr marL="342900" indent="-342900"/>
            <a:endParaRPr lang="en-US" sz="240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0881407-C8CF-4760-6CFB-FCCB4E499E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HOW DOES IT WORK?</a:t>
            </a: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A92FE9EC-A79B-E812-A7EB-D706EBF506E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2215204"/>
            <a:ext cx="968296" cy="968296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D41BFB7F-084E-E8D6-34D8-86EC3D8F27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25406" y="1825625"/>
            <a:ext cx="1784001" cy="1784001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D79B99F5-F9DB-655A-4D46-30D4D7A05454}"/>
              </a:ext>
            </a:extLst>
          </p:cNvPr>
          <p:cNvSpPr txBox="1"/>
          <p:nvPr/>
        </p:nvSpPr>
        <p:spPr>
          <a:xfrm>
            <a:off x="854373" y="3674501"/>
            <a:ext cx="2934060" cy="156966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400">
                <a:ea typeface="Roboto"/>
              </a:rPr>
              <a:t>Your donation to our Community Grant Fund combines </a:t>
            </a:r>
            <a:br>
              <a:rPr lang="en-US" sz="2400">
                <a:ea typeface="Roboto" panose="02000000000000000000" pitchFamily="2" charset="0"/>
              </a:rPr>
            </a:br>
            <a:r>
              <a:rPr lang="en-US" sz="2400">
                <a:ea typeface="Roboto"/>
              </a:rPr>
              <a:t>with others.</a:t>
            </a:r>
            <a:endParaRPr lang="en-US" sz="2400">
              <a:ea typeface="Roboto" panose="02000000000000000000" pitchFamily="2" charset="0"/>
            </a:endParaRPr>
          </a:p>
        </p:txBody>
      </p:sp>
      <p:pic>
        <p:nvPicPr>
          <p:cNvPr id="37" name="Picture 36" descr="Icon&#10;&#10;Description automatically generated">
            <a:extLst>
              <a:ext uri="{FF2B5EF4-FFF2-40B4-BE49-F238E27FC236}">
                <a16:creationId xmlns:a16="http://schemas.microsoft.com/office/drawing/2014/main" id="{F89CEC33-052A-BE24-358E-4C6339DC83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25655" y="1942686"/>
            <a:ext cx="1549877" cy="1549877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39683C22-9D83-03FF-D64B-908574DED281}"/>
              </a:ext>
            </a:extLst>
          </p:cNvPr>
          <p:cNvSpPr txBox="1"/>
          <p:nvPr/>
        </p:nvSpPr>
        <p:spPr>
          <a:xfrm>
            <a:off x="3857637" y="3677294"/>
            <a:ext cx="3072419" cy="193899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400">
                <a:ea typeface="Roboto"/>
              </a:rPr>
              <a:t>Volunteers review and vet grant applications to help decide where funding goes.</a:t>
            </a:r>
            <a:endParaRPr lang="en-US" sz="2400">
              <a:ea typeface="Roboto" panose="02000000000000000000" pitchFamily="2" charset="0"/>
            </a:endParaRP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77E5683C-06A7-AA35-C975-86103B95C365}"/>
              </a:ext>
            </a:extLst>
          </p:cNvPr>
          <p:cNvCxnSpPr/>
          <p:nvPr/>
        </p:nvCxnSpPr>
        <p:spPr>
          <a:xfrm>
            <a:off x="1903957" y="2718134"/>
            <a:ext cx="751561" cy="0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0BE9A41B-C93E-A91C-E01C-50F06E2D2507}"/>
              </a:ext>
            </a:extLst>
          </p:cNvPr>
          <p:cNvCxnSpPr/>
          <p:nvPr/>
        </p:nvCxnSpPr>
        <p:spPr>
          <a:xfrm>
            <a:off x="5085568" y="2718134"/>
            <a:ext cx="751561" cy="0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83AA3821-5E69-0A9D-A55B-F861ACB14396}"/>
              </a:ext>
            </a:extLst>
          </p:cNvPr>
          <p:cNvSpPr txBox="1"/>
          <p:nvPr/>
        </p:nvSpPr>
        <p:spPr>
          <a:xfrm>
            <a:off x="7435681" y="3674501"/>
            <a:ext cx="3174019" cy="378565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400">
                <a:ea typeface="Roboto"/>
              </a:rPr>
              <a:t>We award impact grants to nonprofits with services within </a:t>
            </a:r>
            <a:br>
              <a:rPr lang="en-US" sz="2400">
                <a:ea typeface="Roboto" panose="02000000000000000000" pitchFamily="2" charset="0"/>
              </a:rPr>
            </a:br>
            <a:r>
              <a:rPr lang="en-US" sz="2400">
                <a:ea typeface="Roboto"/>
              </a:rPr>
              <a:t>our three focus areas.</a:t>
            </a:r>
            <a:endParaRPr lang="en-US" sz="2400">
              <a:ea typeface="Roboto" panose="02000000000000000000" pitchFamily="2" charset="0"/>
            </a:endParaRPr>
          </a:p>
          <a:p>
            <a:endParaRPr lang="en-US" sz="2400">
              <a:ea typeface="Roboto" panose="02000000000000000000" pitchFamily="2" charset="0"/>
            </a:endParaRPr>
          </a:p>
          <a:p>
            <a:r>
              <a:rPr lang="en-US" sz="2400">
                <a:ea typeface="Roboto"/>
              </a:rPr>
              <a:t>Funds stay here in Kent County.</a:t>
            </a:r>
            <a:endParaRPr lang="en-US" sz="2400">
              <a:ea typeface="Roboto"/>
              <a:cs typeface="Arial"/>
            </a:endParaRPr>
          </a:p>
          <a:p>
            <a:endParaRPr lang="en-US" sz="2400">
              <a:ea typeface="Roboto" panose="02000000000000000000" pitchFamily="2" charset="0"/>
            </a:endParaRPr>
          </a:p>
          <a:p>
            <a:endParaRPr lang="en-US" sz="2400">
              <a:ea typeface="Roboto" panose="02000000000000000000" pitchFamily="2" charset="0"/>
            </a:endParaRPr>
          </a:p>
          <a:p>
            <a:endParaRPr lang="en-US" sz="2400">
              <a:ea typeface="Roboto" panose="02000000000000000000" pitchFamily="2" charset="0"/>
            </a:endParaRPr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8D90DCC6-6AED-16CD-B6CF-BD1D883A756D}"/>
              </a:ext>
            </a:extLst>
          </p:cNvPr>
          <p:cNvCxnSpPr/>
          <p:nvPr/>
        </p:nvCxnSpPr>
        <p:spPr>
          <a:xfrm>
            <a:off x="7452987" y="2718134"/>
            <a:ext cx="751561" cy="0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0" name="Graphic 49" descr="Ribbon with solid fill">
            <a:extLst>
              <a:ext uri="{FF2B5EF4-FFF2-40B4-BE49-F238E27FC236}">
                <a16:creationId xmlns:a16="http://schemas.microsoft.com/office/drawing/2014/main" id="{C3D5EFFC-198A-B10B-FDC6-E90EDC233C1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364203" y="2664136"/>
            <a:ext cx="1005840" cy="100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9374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334E7B3-8AA5-E1BD-5E0C-A88A38D8B2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GIVE WITH CONFIDENCE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C29FAE8-D745-414C-906C-31D314301C1F}"/>
              </a:ext>
            </a:extLst>
          </p:cNvPr>
          <p:cNvSpPr txBox="1"/>
          <p:nvPr/>
        </p:nvSpPr>
        <p:spPr>
          <a:xfrm>
            <a:off x="7771480" y="4446348"/>
            <a:ext cx="247053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/>
              <a:t>100+ years of service </a:t>
            </a:r>
          </a:p>
          <a:p>
            <a:pPr algn="ctr"/>
            <a:r>
              <a:rPr lang="en-US"/>
              <a:t>in Kent County</a:t>
            </a:r>
            <a:endParaRPr lang="en-US" b="1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BE55120-F713-4A3B-746D-6283E2EFF05A}"/>
              </a:ext>
            </a:extLst>
          </p:cNvPr>
          <p:cNvSpPr txBox="1"/>
          <p:nvPr/>
        </p:nvSpPr>
        <p:spPr>
          <a:xfrm>
            <a:off x="4274546" y="4446348"/>
            <a:ext cx="285336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/>
              <a:t>Scored 100 in financial and accountability/</a:t>
            </a:r>
            <a:br>
              <a:rPr lang="en-US"/>
            </a:br>
            <a:r>
              <a:rPr lang="en-US"/>
              <a:t>transparency ratings from Charity Navigator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23E6752-8772-04C3-251C-C2A67D7B6A94}"/>
              </a:ext>
            </a:extLst>
          </p:cNvPr>
          <p:cNvSpPr txBox="1"/>
          <p:nvPr/>
        </p:nvSpPr>
        <p:spPr>
          <a:xfrm>
            <a:off x="840037" y="4446348"/>
            <a:ext cx="285336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/>
              <a:t>Four-star charity rating from Charity Navigator, for seven consecutive years</a:t>
            </a:r>
          </a:p>
        </p:txBody>
      </p:sp>
      <p:pic>
        <p:nvPicPr>
          <p:cNvPr id="27" name="Graphic 26" descr="Badge New with solid fill">
            <a:extLst>
              <a:ext uri="{FF2B5EF4-FFF2-40B4-BE49-F238E27FC236}">
                <a16:creationId xmlns:a16="http://schemas.microsoft.com/office/drawing/2014/main" id="{3FC7DC1D-F70F-62B1-6EF5-BCE136D876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28102" y="1660793"/>
            <a:ext cx="2877238" cy="2877238"/>
          </a:xfrm>
          <a:prstGeom prst="rect">
            <a:avLst/>
          </a:prstGeom>
        </p:spPr>
      </p:pic>
      <p:sp>
        <p:nvSpPr>
          <p:cNvPr id="29" name="Oval 28">
            <a:extLst>
              <a:ext uri="{FF2B5EF4-FFF2-40B4-BE49-F238E27FC236}">
                <a16:creationId xmlns:a16="http://schemas.microsoft.com/office/drawing/2014/main" id="{7143ED2E-46C8-AD6B-194A-FDF16A1EE041}"/>
              </a:ext>
            </a:extLst>
          </p:cNvPr>
          <p:cNvSpPr/>
          <p:nvPr/>
        </p:nvSpPr>
        <p:spPr>
          <a:xfrm>
            <a:off x="7877519" y="1972020"/>
            <a:ext cx="2258457" cy="2258457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5D4BBCDA-CF2C-8697-FB7B-C33BA03BCC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23114" y="1929328"/>
            <a:ext cx="2356233" cy="2356233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80FF1DB2-9A5D-0B2B-AC84-96EF63EEAF30}"/>
              </a:ext>
            </a:extLst>
          </p:cNvPr>
          <p:cNvSpPr txBox="1"/>
          <p:nvPr/>
        </p:nvSpPr>
        <p:spPr>
          <a:xfrm>
            <a:off x="4792336" y="2765234"/>
            <a:ext cx="18177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chemeClr val="accent1"/>
                </a:solidFill>
              </a:rPr>
              <a:t>100%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941BCD18-3948-32A2-F72A-AD20B703D3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58268" y="2332543"/>
            <a:ext cx="1170473" cy="149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5078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A5DC0DD-989A-4A70-C250-47AA087DDB4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400">
                <a:ea typeface="Roboto" panose="02000000000000000000" pitchFamily="2" charset="0"/>
              </a:rPr>
              <a:t>It’s no secret that people experiencing poverty struggle to meet their basic needs. But so do many families with incomes above the federal poverty level.</a:t>
            </a:r>
          </a:p>
          <a:p>
            <a:pPr marL="0" indent="0">
              <a:buNone/>
            </a:pPr>
            <a:endParaRPr lang="en-US" sz="2400">
              <a:ea typeface="Roboto" panose="02000000000000000000" pitchFamily="2" charset="0"/>
            </a:endParaRPr>
          </a:p>
          <a:p>
            <a:pPr marL="0" indent="0">
              <a:buNone/>
            </a:pPr>
            <a:r>
              <a:rPr lang="en-US" sz="2400">
                <a:ea typeface="Roboto" panose="02000000000000000000" pitchFamily="2" charset="0"/>
              </a:rPr>
              <a:t>We call these households ALICE:</a:t>
            </a:r>
          </a:p>
          <a:p>
            <a:pPr marL="342900" indent="-342900"/>
            <a:r>
              <a:rPr lang="en-US" sz="2400">
                <a:ea typeface="Roboto" panose="02000000000000000000" pitchFamily="2" charset="0"/>
              </a:rPr>
              <a:t>Asset-Limited</a:t>
            </a:r>
          </a:p>
          <a:p>
            <a:pPr marL="342900" indent="-342900"/>
            <a:r>
              <a:rPr lang="en-US" sz="2400">
                <a:ea typeface="Roboto" panose="02000000000000000000" pitchFamily="2" charset="0"/>
              </a:rPr>
              <a:t>Income-Constrained</a:t>
            </a:r>
          </a:p>
          <a:p>
            <a:pPr marL="342900" indent="-342900"/>
            <a:r>
              <a:rPr lang="en-US" sz="2400">
                <a:ea typeface="Roboto" panose="02000000000000000000" pitchFamily="2" charset="0"/>
              </a:rPr>
              <a:t>Employed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4338985-404C-068A-64F9-5A4D45DC8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WE FIGHT FOR ALICE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554DEDD1-3B64-E3AD-5C22-A9B4D400D0C8}"/>
              </a:ext>
            </a:extLst>
          </p:cNvPr>
          <p:cNvGraphicFramePr/>
          <p:nvPr/>
        </p:nvGraphicFramePr>
        <p:xfrm>
          <a:off x="6396196" y="1721442"/>
          <a:ext cx="2914954" cy="19433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67B2C326-7BB5-A11C-EDC3-CEF47218AF4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1569498"/>
              </p:ext>
            </p:extLst>
          </p:nvPr>
        </p:nvGraphicFramePr>
        <p:xfrm>
          <a:off x="6374013" y="4086199"/>
          <a:ext cx="2914954" cy="19433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FC6A708F-3E34-649F-EDB8-3BD86B0E750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6805" y="2243302"/>
            <a:ext cx="816250" cy="81625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8A3C379C-85BB-789D-77DC-3B6AF528AB48}"/>
              </a:ext>
            </a:extLst>
          </p:cNvPr>
          <p:cNvSpPr txBox="1">
            <a:spLocks/>
          </p:cNvSpPr>
          <p:nvPr/>
        </p:nvSpPr>
        <p:spPr>
          <a:xfrm>
            <a:off x="7298217" y="4538546"/>
            <a:ext cx="1065200" cy="10117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dirty="0">
                <a:solidFill>
                  <a:schemeClr val="accent4"/>
                </a:solidFill>
                <a:latin typeface="League Gothic"/>
              </a:rPr>
              <a:t>33%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FE52EB2-B071-8CE0-9E84-947C80589323}"/>
              </a:ext>
            </a:extLst>
          </p:cNvPr>
          <p:cNvSpPr txBox="1"/>
          <p:nvPr/>
        </p:nvSpPr>
        <p:spPr>
          <a:xfrm>
            <a:off x="8764859" y="2375210"/>
            <a:ext cx="2542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sz="1800" b="1">
                <a:solidFill>
                  <a:schemeClr val="accent4"/>
                </a:solidFill>
                <a:latin typeface="Arial"/>
                <a:cs typeface="Arial"/>
              </a:rPr>
              <a:t>1 out of 4 </a:t>
            </a:r>
            <a:r>
              <a:rPr lang="en-US" sz="1800">
                <a:latin typeface="Arial"/>
                <a:ea typeface="Roboto"/>
                <a:cs typeface="Arial"/>
              </a:rPr>
              <a:t>households is ALICE.</a:t>
            </a:r>
            <a:endParaRPr lang="en-US" sz="1800">
              <a:ea typeface="Roboto" panose="020000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1768734-C424-D416-B2EA-5271425D302D}"/>
              </a:ext>
            </a:extLst>
          </p:cNvPr>
          <p:cNvSpPr txBox="1"/>
          <p:nvPr/>
        </p:nvSpPr>
        <p:spPr>
          <a:xfrm>
            <a:off x="8753707" y="4449337"/>
            <a:ext cx="25424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1800" dirty="0">
                <a:latin typeface="Arial"/>
                <a:ea typeface="Roboto"/>
                <a:cs typeface="Arial"/>
              </a:rPr>
              <a:t>Households living below the federal poverty line combined with ALICE.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5009607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215B0-AD99-5534-66E6-BD3F16E3FD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063894"/>
            <a:ext cx="9144000" cy="2317558"/>
          </a:xfrm>
        </p:spPr>
        <p:txBody>
          <a:bodyPr/>
          <a:lstStyle/>
          <a:p>
            <a:r>
              <a:rPr lang="en-US"/>
              <a:t>CAN WE COUNT ON YOU TO JOIN US?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C0C679-B1EB-6C41-7F02-F466A14ED9F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63023" y="3516799"/>
            <a:ext cx="3265959" cy="747897"/>
          </a:xfrm>
        </p:spPr>
        <p:txBody>
          <a:bodyPr/>
          <a:lstStyle/>
          <a:p>
            <a:r>
              <a:rPr lang="en-US"/>
              <a:t>HWMUW.ORG</a:t>
            </a:r>
          </a:p>
        </p:txBody>
      </p:sp>
    </p:spTree>
    <p:extLst>
      <p:ext uri="{BB962C8B-B14F-4D97-AF65-F5344CB8AC3E}">
        <p14:creationId xmlns:p14="http://schemas.microsoft.com/office/powerpoint/2010/main" val="40412154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3AE86EF-BBD7-6234-8BF8-72F97DC2718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sz="2800">
                <a:ea typeface="Calibri" panose="020F0502020204030204" pitchFamily="34" charset="0"/>
              </a:rPr>
              <a:t>33% of households in Kent County struggle to make ends meet</a:t>
            </a:r>
          </a:p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77154F-8936-9F2C-F55E-DB4FC0521B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ALICE IN KENT COUNTY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581C5F9E-834A-8A03-F5DE-C514E5BEF560}"/>
              </a:ext>
            </a:extLst>
          </p:cNvPr>
          <p:cNvSpPr txBox="1">
            <a:spLocks/>
          </p:cNvSpPr>
          <p:nvPr/>
        </p:nvSpPr>
        <p:spPr>
          <a:xfrm>
            <a:off x="5913676" y="445333"/>
            <a:ext cx="4629150" cy="8434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>
              <a:solidFill>
                <a:schemeClr val="tx1">
                  <a:lumMod val="50000"/>
                  <a:lumOff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FC9FA648-1D30-1763-943D-EBC5343427C7}"/>
              </a:ext>
            </a:extLst>
          </p:cNvPr>
          <p:cNvSpPr txBox="1">
            <a:spLocks/>
          </p:cNvSpPr>
          <p:nvPr/>
        </p:nvSpPr>
        <p:spPr>
          <a:xfrm>
            <a:off x="5813845" y="2614358"/>
            <a:ext cx="6123673" cy="14038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600">
              <a:ea typeface="Calibri" panose="020F0502020204030204" pitchFamily="34" charset="0"/>
            </a:endParaRP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98DD79B2-83BB-CB96-08A5-E0F71A497FF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23494190"/>
              </p:ext>
            </p:extLst>
          </p:nvPr>
        </p:nvGraphicFramePr>
        <p:xfrm>
          <a:off x="525107" y="1630873"/>
          <a:ext cx="5158499" cy="45931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2887267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ontent Placeholder 21">
            <a:extLst>
              <a:ext uri="{FF2B5EF4-FFF2-40B4-BE49-F238E27FC236}">
                <a16:creationId xmlns:a16="http://schemas.microsoft.com/office/drawing/2014/main" id="{FE7561F0-9EB7-C834-0B51-5566D78DC42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>
                <a:effectLst/>
                <a:ea typeface="Calibri" panose="020F0502020204030204" pitchFamily="34" charset="0"/>
              </a:rPr>
              <a:t>ALICE exists in all parts of the county.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sz="2400">
              <a:ea typeface="Calibri" panose="020F0502020204030204" pitchFamily="34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sz="1800">
              <a:ea typeface="Calibri" panose="020F0502020204030204" pitchFamily="34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sz="2400">
              <a:effectLst/>
              <a:ea typeface="Calibri" panose="020F050202020403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77154F-8936-9F2C-F55E-DB4FC0521B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ALICE IN KENT COUNTY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581C5F9E-834A-8A03-F5DE-C514E5BEF560}"/>
              </a:ext>
            </a:extLst>
          </p:cNvPr>
          <p:cNvSpPr txBox="1">
            <a:spLocks/>
          </p:cNvSpPr>
          <p:nvPr/>
        </p:nvSpPr>
        <p:spPr>
          <a:xfrm>
            <a:off x="5913676" y="445333"/>
            <a:ext cx="4629150" cy="8434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>
              <a:solidFill>
                <a:schemeClr val="tx1">
                  <a:lumMod val="50000"/>
                  <a:lumOff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3" name="Picture 2" descr="A map of a river with numbers and percentages&#10;&#10;Description automatically generated">
            <a:extLst>
              <a:ext uri="{FF2B5EF4-FFF2-40B4-BE49-F238E27FC236}">
                <a16:creationId xmlns:a16="http://schemas.microsoft.com/office/drawing/2014/main" id="{9DFA7E97-567E-33AA-B429-09A0172CF88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0800" y="0"/>
            <a:ext cx="5178009" cy="6904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4614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19242B-7CB2-5A21-A7F8-965F40F492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HOUSEHOLD SURVIVAL BUDGET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56FD4F99-D8FB-0E24-6CDA-06CC3D1D9E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1815940"/>
              </p:ext>
            </p:extLst>
          </p:nvPr>
        </p:nvGraphicFramePr>
        <p:xfrm>
          <a:off x="990600" y="1673225"/>
          <a:ext cx="10515600" cy="320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88876">
                  <a:extLst>
                    <a:ext uri="{9D8B030D-6E8A-4147-A177-3AD203B41FA5}">
                      <a16:colId xmlns:a16="http://schemas.microsoft.com/office/drawing/2014/main" val="1869422897"/>
                    </a:ext>
                  </a:extLst>
                </a:gridCol>
                <a:gridCol w="2596055">
                  <a:extLst>
                    <a:ext uri="{9D8B030D-6E8A-4147-A177-3AD203B41FA5}">
                      <a16:colId xmlns:a16="http://schemas.microsoft.com/office/drawing/2014/main" val="1682212068"/>
                    </a:ext>
                  </a:extLst>
                </a:gridCol>
                <a:gridCol w="2330669">
                  <a:extLst>
                    <a:ext uri="{9D8B030D-6E8A-4147-A177-3AD203B41FA5}">
                      <a16:colId xmlns:a16="http://schemas.microsoft.com/office/drawing/2014/main" val="67260911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1600" u="sng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u="sng">
                          <a:solidFill>
                            <a:schemeClr val="tx1"/>
                          </a:solidFill>
                        </a:rPr>
                        <a:t>Hourly Wage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u="sng">
                          <a:solidFill>
                            <a:schemeClr val="tx1"/>
                          </a:solidFill>
                        </a:rPr>
                        <a:t>Annual Total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03426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/>
                        <a:t>Single Adult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$14.29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$</a:t>
                      </a:r>
                      <a:r>
                        <a:rPr lang="en-US" sz="2400" b="0"/>
                        <a:t>28,584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891076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/>
                        <a:t>Two Adults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$20.69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$41,376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077309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/>
                        <a:t>One Adult + one in childcare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$20.44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$40,884</a:t>
                      </a:r>
                      <a:endParaRPr lang="en-US" sz="2400" b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038078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/>
                        <a:t>Two Adults + two in childcare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$32.11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$64,212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864193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/>
                        <a:t>Single senior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$16.12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$32,232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803307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/>
                        <a:t>Two Seniors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$25.01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$50,028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14909153"/>
                  </a:ext>
                </a:extLst>
              </a:tr>
            </a:tbl>
          </a:graphicData>
        </a:graphic>
      </p:graphicFrame>
      <p:sp>
        <p:nvSpPr>
          <p:cNvPr id="6" name="Content Placeholder 21">
            <a:extLst>
              <a:ext uri="{FF2B5EF4-FFF2-40B4-BE49-F238E27FC236}">
                <a16:creationId xmlns:a16="http://schemas.microsoft.com/office/drawing/2014/main" id="{E303C791-BEDD-39A3-EB10-2AF2CD4B0A03}"/>
              </a:ext>
            </a:extLst>
          </p:cNvPr>
          <p:cNvSpPr txBox="1">
            <a:spLocks/>
          </p:cNvSpPr>
          <p:nvPr/>
        </p:nvSpPr>
        <p:spPr>
          <a:xfrm>
            <a:off x="990600" y="5053279"/>
            <a:ext cx="9880600" cy="172101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>
                <a:ea typeface="Roboto" panose="02000000000000000000" pitchFamily="2" charset="0"/>
              </a:rPr>
              <a:t>Survival budget includes: </a:t>
            </a:r>
            <a:br>
              <a:rPr lang="en-US" sz="2400">
                <a:ea typeface="Roboto" panose="02000000000000000000" pitchFamily="2" charset="0"/>
              </a:rPr>
            </a:br>
            <a:r>
              <a:rPr lang="en-US" sz="2400">
                <a:ea typeface="Roboto" panose="02000000000000000000" pitchFamily="2" charset="0"/>
              </a:rPr>
              <a:t>Housing, utilities, childcare, food, transportation, health care, technology, tax payments &amp; credits, and a little for miscellaneous items.</a:t>
            </a:r>
          </a:p>
        </p:txBody>
      </p:sp>
    </p:spTree>
    <p:extLst>
      <p:ext uri="{BB962C8B-B14F-4D97-AF65-F5344CB8AC3E}">
        <p14:creationId xmlns:p14="http://schemas.microsoft.com/office/powerpoint/2010/main" val="1703343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77154F-8936-9F2C-F55E-DB4FC0521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DISPARITIES IN KENT COUNTY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581C5F9E-834A-8A03-F5DE-C514E5BEF560}"/>
              </a:ext>
            </a:extLst>
          </p:cNvPr>
          <p:cNvSpPr txBox="1">
            <a:spLocks/>
          </p:cNvSpPr>
          <p:nvPr/>
        </p:nvSpPr>
        <p:spPr>
          <a:xfrm>
            <a:off x="5913676" y="445333"/>
            <a:ext cx="4629150" cy="8434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>
              <a:solidFill>
                <a:schemeClr val="tx1">
                  <a:lumMod val="50000"/>
                  <a:lumOff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7" name="Content Placeholder 4">
            <a:extLst>
              <a:ext uri="{FF2B5EF4-FFF2-40B4-BE49-F238E27FC236}">
                <a16:creationId xmlns:a16="http://schemas.microsoft.com/office/drawing/2014/main" id="{BD35B14F-C1B5-75E1-03F5-DD50BC1E0736}"/>
              </a:ext>
            </a:extLst>
          </p:cNvPr>
          <p:cNvSpPr txBox="1">
            <a:spLocks/>
          </p:cNvSpPr>
          <p:nvPr/>
        </p:nvSpPr>
        <p:spPr>
          <a:xfrm>
            <a:off x="838201" y="1520592"/>
            <a:ext cx="9414163" cy="142462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sz="2600">
              <a:solidFill>
                <a:schemeClr val="tx1"/>
              </a:solidFill>
              <a:ea typeface="Calibri" panose="020F0502020204030204" pitchFamily="34" charset="0"/>
            </a:endParaRP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457200" algn="l"/>
              </a:tabLst>
            </a:pPr>
            <a:r>
              <a:rPr lang="en-US" sz="2600">
                <a:solidFill>
                  <a:schemeClr val="tx1"/>
                </a:solidFill>
                <a:ea typeface="Calibri" panose="020F0502020204030204" pitchFamily="34" charset="0"/>
              </a:rPr>
              <a:t>Households of all ages, genders, races, and ethnicities—but certain groups are more likely to be ALICE.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CB8EB39C-94AC-B2BD-3494-1FD40EF87A3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66003434"/>
              </p:ext>
            </p:extLst>
          </p:nvPr>
        </p:nvGraphicFramePr>
        <p:xfrm>
          <a:off x="553391" y="2929077"/>
          <a:ext cx="2249107" cy="24579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F55CBCC6-009E-424B-7E6C-25B5B6A58D9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63645226"/>
              </p:ext>
            </p:extLst>
          </p:nvPr>
        </p:nvGraphicFramePr>
        <p:xfrm>
          <a:off x="2574283" y="2929077"/>
          <a:ext cx="2249107" cy="24579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2521D40D-5E01-E047-CE17-4B6A23D1A6A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83010447"/>
              </p:ext>
            </p:extLst>
          </p:nvPr>
        </p:nvGraphicFramePr>
        <p:xfrm>
          <a:off x="4595175" y="2929077"/>
          <a:ext cx="2249107" cy="24579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8" name="Chart 17">
            <a:extLst>
              <a:ext uri="{FF2B5EF4-FFF2-40B4-BE49-F238E27FC236}">
                <a16:creationId xmlns:a16="http://schemas.microsoft.com/office/drawing/2014/main" id="{3D0C533B-811A-5914-76C9-1DB08B5215F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48653039"/>
              </p:ext>
            </p:extLst>
          </p:nvPr>
        </p:nvGraphicFramePr>
        <p:xfrm>
          <a:off x="6616067" y="2929077"/>
          <a:ext cx="2249107" cy="24579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9" name="Chart 18">
            <a:extLst>
              <a:ext uri="{FF2B5EF4-FFF2-40B4-BE49-F238E27FC236}">
                <a16:creationId xmlns:a16="http://schemas.microsoft.com/office/drawing/2014/main" id="{AB17DC7D-C1DC-C7E5-5289-653F4AB1400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45681857"/>
              </p:ext>
            </p:extLst>
          </p:nvPr>
        </p:nvGraphicFramePr>
        <p:xfrm>
          <a:off x="8685750" y="2929077"/>
          <a:ext cx="2249107" cy="24579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EFFEF91D-C31A-6F9C-C531-B9942184226A}"/>
              </a:ext>
            </a:extLst>
          </p:cNvPr>
          <p:cNvSpPr txBox="1"/>
          <p:nvPr/>
        </p:nvSpPr>
        <p:spPr>
          <a:xfrm>
            <a:off x="2810712" y="5121649"/>
            <a:ext cx="17762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/>
              <a:t>HISPANIC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7606044-1F58-4129-4A14-9CFEEC53D09C}"/>
              </a:ext>
            </a:extLst>
          </p:cNvPr>
          <p:cNvSpPr txBox="1"/>
          <p:nvPr/>
        </p:nvSpPr>
        <p:spPr>
          <a:xfrm>
            <a:off x="4831604" y="5121649"/>
            <a:ext cx="17762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/>
              <a:t>ASIAN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1A94950-4C6F-3C65-7479-DF4274B0F682}"/>
              </a:ext>
            </a:extLst>
          </p:cNvPr>
          <p:cNvSpPr txBox="1"/>
          <p:nvPr/>
        </p:nvSpPr>
        <p:spPr>
          <a:xfrm>
            <a:off x="6852496" y="5133841"/>
            <a:ext cx="17762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/>
              <a:t>SENIORS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3639B03-5969-6DE2-782E-038859F14384}"/>
              </a:ext>
            </a:extLst>
          </p:cNvPr>
          <p:cNvSpPr txBox="1"/>
          <p:nvPr/>
        </p:nvSpPr>
        <p:spPr>
          <a:xfrm>
            <a:off x="8514712" y="5121649"/>
            <a:ext cx="2591183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 b="1"/>
              <a:t>SINGLE FEMALE HEAD OF HOUSEHOLD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B887A30-CFB4-75BC-E3DB-9F9191A54ECF}"/>
              </a:ext>
            </a:extLst>
          </p:cNvPr>
          <p:cNvSpPr txBox="1"/>
          <p:nvPr/>
        </p:nvSpPr>
        <p:spPr>
          <a:xfrm>
            <a:off x="789820" y="5121649"/>
            <a:ext cx="17762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/>
              <a:t>BLACK</a:t>
            </a:r>
          </a:p>
        </p:txBody>
      </p:sp>
    </p:spTree>
    <p:extLst>
      <p:ext uri="{BB962C8B-B14F-4D97-AF65-F5344CB8AC3E}">
        <p14:creationId xmlns:p14="http://schemas.microsoft.com/office/powerpoint/2010/main" val="22893981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77154F-8936-9F2C-F55E-DB4FC0521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ALICE IN MICHIGAN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581C5F9E-834A-8A03-F5DE-C514E5BEF560}"/>
              </a:ext>
            </a:extLst>
          </p:cNvPr>
          <p:cNvSpPr txBox="1">
            <a:spLocks/>
          </p:cNvSpPr>
          <p:nvPr/>
        </p:nvSpPr>
        <p:spPr>
          <a:xfrm>
            <a:off x="5913676" y="445333"/>
            <a:ext cx="4629150" cy="8434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>
              <a:solidFill>
                <a:schemeClr val="tx1">
                  <a:lumMod val="50000"/>
                  <a:lumOff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FC9FA648-1D30-1763-943D-EBC5343427C7}"/>
              </a:ext>
            </a:extLst>
          </p:cNvPr>
          <p:cNvSpPr txBox="1">
            <a:spLocks/>
          </p:cNvSpPr>
          <p:nvPr/>
        </p:nvSpPr>
        <p:spPr>
          <a:xfrm>
            <a:off x="5813845" y="2614358"/>
            <a:ext cx="6123673" cy="14038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>
                <a:ea typeface="Calibri" panose="020F0502020204030204" pitchFamily="34" charset="0"/>
              </a:rPr>
              <a:t>39% of households in Michigan struggle to make ends meet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7A08E4AE-A849-9F04-8608-0D055A64443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21428529"/>
              </p:ext>
            </p:extLst>
          </p:nvPr>
        </p:nvGraphicFramePr>
        <p:xfrm>
          <a:off x="385872" y="1337944"/>
          <a:ext cx="5941775" cy="53319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8484175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77154F-8936-9F2C-F55E-DB4FC0521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ALICE IN MICHIGAN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581C5F9E-834A-8A03-F5DE-C514E5BEF560}"/>
              </a:ext>
            </a:extLst>
          </p:cNvPr>
          <p:cNvSpPr txBox="1">
            <a:spLocks/>
          </p:cNvSpPr>
          <p:nvPr/>
        </p:nvSpPr>
        <p:spPr>
          <a:xfrm>
            <a:off x="5913676" y="445333"/>
            <a:ext cx="4629150" cy="8434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>
              <a:solidFill>
                <a:schemeClr val="tx1">
                  <a:lumMod val="50000"/>
                  <a:lumOff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3" name="Picture 2" descr="A map of michigan with different colored squares&#10;&#10;Description automatically generated">
            <a:extLst>
              <a:ext uri="{FF2B5EF4-FFF2-40B4-BE49-F238E27FC236}">
                <a16:creationId xmlns:a16="http://schemas.microsoft.com/office/drawing/2014/main" id="{650A2B0A-6986-3FFD-6F69-4F4E344A0A0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016" y="457200"/>
            <a:ext cx="45720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6781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HWMUW 1">
      <a:dk1>
        <a:srgbClr val="808080"/>
      </a:dk1>
      <a:lt1>
        <a:srgbClr val="FFFFFF"/>
      </a:lt1>
      <a:dk2>
        <a:srgbClr val="808080"/>
      </a:dk2>
      <a:lt2>
        <a:srgbClr val="FFFFFF"/>
      </a:lt2>
      <a:accent1>
        <a:srgbClr val="005191"/>
      </a:accent1>
      <a:accent2>
        <a:srgbClr val="FFB351"/>
      </a:accent2>
      <a:accent3>
        <a:srgbClr val="F57814"/>
      </a:accent3>
      <a:accent4>
        <a:srgbClr val="FF443B"/>
      </a:accent4>
      <a:accent5>
        <a:srgbClr val="539ED0"/>
      </a:accent5>
      <a:accent6>
        <a:srgbClr val="FFF025"/>
      </a:accent6>
      <a:hlink>
        <a:srgbClr val="005191"/>
      </a:hlink>
      <a:folHlink>
        <a:srgbClr val="005191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8ddf3a3c-9a53-408d-89cc-826bff585781" xsi:nil="true"/>
    <lcf76f155ced4ddcb4097134ff3c332f xmlns="15c737eb-73b0-4d3a-ad28-fbffc53d5be7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6429DAFC0F2BA4695EE35209FD0E38E" ma:contentTypeVersion="17" ma:contentTypeDescription="Create a new document." ma:contentTypeScope="" ma:versionID="dbca18cdb5e6bb636675fc8583127678">
  <xsd:schema xmlns:xsd="http://www.w3.org/2001/XMLSchema" xmlns:xs="http://www.w3.org/2001/XMLSchema" xmlns:p="http://schemas.microsoft.com/office/2006/metadata/properties" xmlns:ns2="15c737eb-73b0-4d3a-ad28-fbffc53d5be7" xmlns:ns3="8ddf3a3c-9a53-408d-89cc-826bff585781" targetNamespace="http://schemas.microsoft.com/office/2006/metadata/properties" ma:root="true" ma:fieldsID="1c56887501830ec0a8039085382cf5ae" ns2:_="" ns3:_="">
    <xsd:import namespace="15c737eb-73b0-4d3a-ad28-fbffc53d5be7"/>
    <xsd:import namespace="8ddf3a3c-9a53-408d-89cc-826bff58578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LengthInSecond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5c737eb-73b0-4d3a-ad28-fbffc53d5be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df052672-02bc-4d88-9a60-19a3e2f12de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ddf3a3c-9a53-408d-89cc-826bff585781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78fbe192-4cad-43c4-95d0-63ff74587f50}" ma:internalName="TaxCatchAll" ma:showField="CatchAllData" ma:web="8ddf3a3c-9a53-408d-89cc-826bff58578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AD126AB-5D04-4776-81F2-7B4A023A910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D7FBFF5-6E35-450A-B7BB-71AC262E70AA}">
  <ds:schemaRefs>
    <ds:schemaRef ds:uri="15c737eb-73b0-4d3a-ad28-fbffc53d5be7"/>
    <ds:schemaRef ds:uri="http://www.w3.org/XML/1998/namespace"/>
    <ds:schemaRef ds:uri="http://purl.org/dc/elements/1.1/"/>
    <ds:schemaRef ds:uri="http://schemas.microsoft.com/office/2006/documentManagement/types"/>
    <ds:schemaRef ds:uri="8ddf3a3c-9a53-408d-89cc-826bff585781"/>
    <ds:schemaRef ds:uri="http://purl.org/dc/terms/"/>
    <ds:schemaRef ds:uri="http://schemas.microsoft.com/office/2006/metadata/properties"/>
    <ds:schemaRef ds:uri="http://purl.org/dc/dcmitype/"/>
    <ds:schemaRef ds:uri="http://schemas.microsoft.com/office/infopath/2007/PartnerControls"/>
    <ds:schemaRef ds:uri="http://schemas.openxmlformats.org/package/2006/metadata/core-properties"/>
  </ds:schemaRefs>
</ds:datastoreItem>
</file>

<file path=customXml/itemProps3.xml><?xml version="1.0" encoding="utf-8"?>
<ds:datastoreItem xmlns:ds="http://schemas.openxmlformats.org/officeDocument/2006/customXml" ds:itemID="{4F94E408-4248-4095-A66C-7EEC96A4E79B}">
  <ds:schemaRefs>
    <ds:schemaRef ds:uri="15c737eb-73b0-4d3a-ad28-fbffc53d5be7"/>
    <ds:schemaRef ds:uri="8ddf3a3c-9a53-408d-89cc-826bff58578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954</Words>
  <Application>Microsoft Macintosh PowerPoint</Application>
  <PresentationFormat>Widescreen</PresentationFormat>
  <Paragraphs>179</Paragraphs>
  <Slides>30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7" baseType="lpstr">
      <vt:lpstr>Arial</vt:lpstr>
      <vt:lpstr>Arial Narrow</vt:lpstr>
      <vt:lpstr>Calibri</vt:lpstr>
      <vt:lpstr>League Gothic</vt:lpstr>
      <vt:lpstr>Roboto</vt:lpstr>
      <vt:lpstr>Symbol</vt:lpstr>
      <vt:lpstr>Office Theme</vt:lpstr>
      <vt:lpstr>UNITED WAY AND YOU— WHERE IT ALL COMES TOGETHER</vt:lpstr>
      <vt:lpstr>PowerPoint Presentation</vt:lpstr>
      <vt:lpstr>WE FIGHT FOR ALICE</vt:lpstr>
      <vt:lpstr>ALICE IN KENT COUNTY</vt:lpstr>
      <vt:lpstr>ALICE IN KENT COUNTY</vt:lpstr>
      <vt:lpstr>HOUSEHOLD SURVIVAL BUDGET</vt:lpstr>
      <vt:lpstr>DISPARITIES IN KENT COUNTY</vt:lpstr>
      <vt:lpstr>ALICE IN MICHIGAN</vt:lpstr>
      <vt:lpstr>ALICE IN MICHIGAN</vt:lpstr>
      <vt:lpstr>HOUSEHOLD SURVIVAL BUDGET</vt:lpstr>
      <vt:lpstr>DISPARITIES ACROSS THE STATE</vt:lpstr>
      <vt:lpstr>PowerPoint Presentation</vt:lpstr>
      <vt:lpstr>IT TAKES US ALL</vt:lpstr>
      <vt:lpstr>PowerPoint Presentation</vt:lpstr>
      <vt:lpstr>FAMILY STABILITY</vt:lpstr>
      <vt:lpstr>FAMILY STABILITY</vt:lpstr>
      <vt:lpstr>EDUCATION</vt:lpstr>
      <vt:lpstr>EDUCATION</vt:lpstr>
      <vt:lpstr>ECONOMIC MOBILITY</vt:lpstr>
      <vt:lpstr>ECONOMIC MOBILITY</vt:lpstr>
      <vt:lpstr>PowerPoint Presentation</vt:lpstr>
      <vt:lpstr>2-1-1 CALL CENTER</vt:lpstr>
      <vt:lpstr>2-1-1: KENT COUNTY TOP 10 MET NEEDS (2022)</vt:lpstr>
      <vt:lpstr>VITA PROGRAM</vt:lpstr>
      <vt:lpstr>VOLUNTEER CENTER</vt:lpstr>
      <vt:lpstr>YOU MAKE A DIFFERENCE</vt:lpstr>
      <vt:lpstr>MEET MARIE</vt:lpstr>
      <vt:lpstr>HOW DOES IT WORK?</vt:lpstr>
      <vt:lpstr>GIVE WITH CONFIDENCE</vt:lpstr>
      <vt:lpstr>CAN WE COUNT ON YOU TO JOIN US?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NAME</dc:title>
  <dc:creator>Office3</dc:creator>
  <cp:lastModifiedBy>Heather Hutchison</cp:lastModifiedBy>
  <cp:revision>8</cp:revision>
  <dcterms:created xsi:type="dcterms:W3CDTF">2022-08-11T14:12:38Z</dcterms:created>
  <dcterms:modified xsi:type="dcterms:W3CDTF">2023-07-26T14:46:13Z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0x010100CD060A63B53A7D48BE2F6AEC55B418FE</vt:lpwstr>
  </property>
  <property fmtid="{D5CDD505-2E9C-101B-9397-08002B2CF9AE}" pid="3" name="MediaServiceImageTags">
    <vt:lpwstr/>
  </property>
</Properties>
</file>